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84" r:id="rId4"/>
  </p:sldMasterIdLst>
  <p:notesMasterIdLst>
    <p:notesMasterId r:id="rId53"/>
  </p:notesMasterIdLst>
  <p:handoutMasterIdLst>
    <p:handoutMasterId r:id="rId54"/>
  </p:handoutMasterIdLst>
  <p:sldIdLst>
    <p:sldId id="256" r:id="rId5"/>
    <p:sldId id="360" r:id="rId6"/>
    <p:sldId id="481" r:id="rId7"/>
    <p:sldId id="458" r:id="rId8"/>
    <p:sldId id="420" r:id="rId9"/>
    <p:sldId id="468" r:id="rId10"/>
    <p:sldId id="437" r:id="rId11"/>
    <p:sldId id="438" r:id="rId12"/>
    <p:sldId id="444" r:id="rId13"/>
    <p:sldId id="445" r:id="rId14"/>
    <p:sldId id="446" r:id="rId15"/>
    <p:sldId id="447" r:id="rId16"/>
    <p:sldId id="448" r:id="rId17"/>
    <p:sldId id="459" r:id="rId18"/>
    <p:sldId id="362" r:id="rId19"/>
    <p:sldId id="366" r:id="rId20"/>
    <p:sldId id="439" r:id="rId21"/>
    <p:sldId id="460" r:id="rId22"/>
    <p:sldId id="427" r:id="rId23"/>
    <p:sldId id="461" r:id="rId24"/>
    <p:sldId id="469" r:id="rId25"/>
    <p:sldId id="470" r:id="rId26"/>
    <p:sldId id="424" r:id="rId27"/>
    <p:sldId id="434" r:id="rId28"/>
    <p:sldId id="442" r:id="rId29"/>
    <p:sldId id="463" r:id="rId30"/>
    <p:sldId id="471" r:id="rId31"/>
    <p:sldId id="391" r:id="rId32"/>
    <p:sldId id="472" r:id="rId33"/>
    <p:sldId id="473" r:id="rId34"/>
    <p:sldId id="474" r:id="rId35"/>
    <p:sldId id="475" r:id="rId36"/>
    <p:sldId id="464" r:id="rId37"/>
    <p:sldId id="393" r:id="rId38"/>
    <p:sldId id="443" r:id="rId39"/>
    <p:sldId id="465" r:id="rId40"/>
    <p:sldId id="476" r:id="rId41"/>
    <p:sldId id="480" r:id="rId42"/>
    <p:sldId id="477" r:id="rId43"/>
    <p:sldId id="478" r:id="rId44"/>
    <p:sldId id="479" r:id="rId45"/>
    <p:sldId id="429" r:id="rId46"/>
    <p:sldId id="466" r:id="rId47"/>
    <p:sldId id="449" r:id="rId48"/>
    <p:sldId id="450" r:id="rId49"/>
    <p:sldId id="451" r:id="rId50"/>
    <p:sldId id="467" r:id="rId51"/>
    <p:sldId id="419" r:id="rId52"/>
  </p:sldIdLst>
  <p:sldSz cx="9144000" cy="6858000" type="screen4x3"/>
  <p:notesSz cx="7077075" cy="9363075"/>
  <p:custDataLst>
    <p:tags r:id="rId55"/>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guide id="3" orient="horz" pos="2949">
          <p15:clr>
            <a:srgbClr val="A4A3A4"/>
          </p15:clr>
        </p15:guide>
        <p15:guide id="4" pos="2229">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8F8F8"/>
    <a:srgbClr val="008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6949" autoAdjust="0"/>
    <p:restoredTop sz="92323" autoAdjust="0"/>
  </p:normalViewPr>
  <p:slideViewPr>
    <p:cSldViewPr>
      <p:cViewPr varScale="1">
        <p:scale>
          <a:sx n="104" d="100"/>
          <a:sy n="104" d="100"/>
        </p:scale>
        <p:origin x="2322" y="78"/>
      </p:cViewPr>
      <p:guideLst>
        <p:guide orient="horz" pos="2160"/>
        <p:guide pos="2880"/>
      </p:guideLst>
    </p:cSldViewPr>
  </p:slideViewPr>
  <p:notesTextViewPr>
    <p:cViewPr>
      <p:scale>
        <a:sx n="100" d="100"/>
        <a:sy n="100" d="100"/>
      </p:scale>
      <p:origin x="0" y="0"/>
    </p:cViewPr>
  </p:notesTextViewPr>
  <p:sorterViewPr>
    <p:cViewPr varScale="1">
      <p:scale>
        <a:sx n="1" d="1"/>
        <a:sy n="1" d="1"/>
      </p:scale>
      <p:origin x="0" y="0"/>
    </p:cViewPr>
  </p:sorterViewPr>
  <p:notesViewPr>
    <p:cSldViewPr>
      <p:cViewPr varScale="1">
        <p:scale>
          <a:sx n="56" d="100"/>
          <a:sy n="56" d="100"/>
        </p:scale>
        <p:origin x="-2587" y="-82"/>
      </p:cViewPr>
      <p:guideLst>
        <p:guide orient="horz" pos="2880"/>
        <p:guide pos="2160"/>
        <p:guide orient="horz" pos="2949"/>
        <p:guide pos="2229"/>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gs" Target="tags/tag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8"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66733" cy="468154"/>
          </a:xfrm>
          <a:prstGeom prst="rect">
            <a:avLst/>
          </a:prstGeom>
        </p:spPr>
        <p:txBody>
          <a:bodyPr vert="horz" lIns="93936" tIns="46968" rIns="93936" bIns="46968" rtlCol="0"/>
          <a:lstStyle>
            <a:lvl1pPr algn="l">
              <a:defRPr sz="1200"/>
            </a:lvl1pPr>
          </a:lstStyle>
          <a:p>
            <a:endParaRPr lang="en-US"/>
          </a:p>
        </p:txBody>
      </p:sp>
      <p:sp>
        <p:nvSpPr>
          <p:cNvPr id="3" name="Date Placeholder 2"/>
          <p:cNvSpPr>
            <a:spLocks noGrp="1"/>
          </p:cNvSpPr>
          <p:nvPr>
            <p:ph type="dt" sz="quarter" idx="1"/>
          </p:nvPr>
        </p:nvSpPr>
        <p:spPr>
          <a:xfrm>
            <a:off x="4008705" y="0"/>
            <a:ext cx="3066733" cy="468154"/>
          </a:xfrm>
          <a:prstGeom prst="rect">
            <a:avLst/>
          </a:prstGeom>
        </p:spPr>
        <p:txBody>
          <a:bodyPr vert="horz" lIns="93936" tIns="46968" rIns="93936" bIns="46968" rtlCol="0"/>
          <a:lstStyle>
            <a:lvl1pPr algn="r">
              <a:defRPr sz="1200"/>
            </a:lvl1pPr>
          </a:lstStyle>
          <a:p>
            <a:fld id="{D610F796-BC59-4DE7-A920-E1CDB82B2AB7}" type="datetimeFigureOut">
              <a:rPr lang="en-US" smtClean="0"/>
              <a:t>2/25/2015</a:t>
            </a:fld>
            <a:endParaRPr lang="en-US"/>
          </a:p>
        </p:txBody>
      </p:sp>
      <p:sp>
        <p:nvSpPr>
          <p:cNvPr id="4" name="Footer Placeholder 3"/>
          <p:cNvSpPr>
            <a:spLocks noGrp="1"/>
          </p:cNvSpPr>
          <p:nvPr>
            <p:ph type="ftr" sz="quarter" idx="2"/>
          </p:nvPr>
        </p:nvSpPr>
        <p:spPr>
          <a:xfrm>
            <a:off x="0" y="8893296"/>
            <a:ext cx="3066733" cy="468154"/>
          </a:xfrm>
          <a:prstGeom prst="rect">
            <a:avLst/>
          </a:prstGeom>
        </p:spPr>
        <p:txBody>
          <a:bodyPr vert="horz" lIns="93936" tIns="46968" rIns="93936" bIns="46968" rtlCol="0" anchor="b"/>
          <a:lstStyle>
            <a:lvl1pPr algn="l">
              <a:defRPr sz="1200"/>
            </a:lvl1pPr>
          </a:lstStyle>
          <a:p>
            <a:endParaRPr lang="en-US"/>
          </a:p>
        </p:txBody>
      </p:sp>
      <p:sp>
        <p:nvSpPr>
          <p:cNvPr id="5" name="Slide Number Placeholder 4"/>
          <p:cNvSpPr>
            <a:spLocks noGrp="1"/>
          </p:cNvSpPr>
          <p:nvPr>
            <p:ph type="sldNum" sz="quarter" idx="3"/>
          </p:nvPr>
        </p:nvSpPr>
        <p:spPr>
          <a:xfrm>
            <a:off x="4008705" y="8893296"/>
            <a:ext cx="3066733" cy="468154"/>
          </a:xfrm>
          <a:prstGeom prst="rect">
            <a:avLst/>
          </a:prstGeom>
        </p:spPr>
        <p:txBody>
          <a:bodyPr vert="horz" lIns="93936" tIns="46968" rIns="93936" bIns="46968" rtlCol="0" anchor="b"/>
          <a:lstStyle>
            <a:lvl1pPr algn="r">
              <a:defRPr sz="1200"/>
            </a:lvl1pPr>
          </a:lstStyle>
          <a:p>
            <a:fld id="{59AB96EA-5103-4685-B9E7-1A473AFDF6DF}" type="slidenum">
              <a:rPr lang="en-US" smtClean="0"/>
              <a:t>‹#›</a:t>
            </a:fld>
            <a:endParaRPr lang="en-US"/>
          </a:p>
        </p:txBody>
      </p:sp>
    </p:spTree>
    <p:extLst>
      <p:ext uri="{BB962C8B-B14F-4D97-AF65-F5344CB8AC3E}">
        <p14:creationId xmlns:p14="http://schemas.microsoft.com/office/powerpoint/2010/main" val="202241173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66733" cy="468154"/>
          </a:xfrm>
          <a:prstGeom prst="rect">
            <a:avLst/>
          </a:prstGeom>
        </p:spPr>
        <p:txBody>
          <a:bodyPr vert="horz" lIns="93936" tIns="46968" rIns="93936" bIns="46968" rtlCol="0"/>
          <a:lstStyle>
            <a:lvl1pPr algn="l">
              <a:defRPr sz="1200"/>
            </a:lvl1pPr>
          </a:lstStyle>
          <a:p>
            <a:endParaRPr lang="en-US" dirty="0"/>
          </a:p>
        </p:txBody>
      </p:sp>
      <p:sp>
        <p:nvSpPr>
          <p:cNvPr id="3" name="Date Placeholder 2"/>
          <p:cNvSpPr>
            <a:spLocks noGrp="1"/>
          </p:cNvSpPr>
          <p:nvPr>
            <p:ph type="dt" idx="1"/>
          </p:nvPr>
        </p:nvSpPr>
        <p:spPr>
          <a:xfrm>
            <a:off x="4008705" y="0"/>
            <a:ext cx="3066733" cy="468154"/>
          </a:xfrm>
          <a:prstGeom prst="rect">
            <a:avLst/>
          </a:prstGeom>
        </p:spPr>
        <p:txBody>
          <a:bodyPr vert="horz" lIns="93936" tIns="46968" rIns="93936" bIns="46968" rtlCol="0"/>
          <a:lstStyle>
            <a:lvl1pPr algn="r">
              <a:defRPr sz="1200"/>
            </a:lvl1pPr>
          </a:lstStyle>
          <a:p>
            <a:fld id="{FC9198B5-54F5-4B9E-BAE6-5702182FCC60}" type="datetimeFigureOut">
              <a:rPr lang="en-US" smtClean="0"/>
              <a:pPr/>
              <a:t>2/25/2015</a:t>
            </a:fld>
            <a:endParaRPr lang="en-US" dirty="0"/>
          </a:p>
        </p:txBody>
      </p:sp>
      <p:sp>
        <p:nvSpPr>
          <p:cNvPr id="4" name="Slide Image Placeholder 3"/>
          <p:cNvSpPr>
            <a:spLocks noGrp="1" noRot="1" noChangeAspect="1"/>
          </p:cNvSpPr>
          <p:nvPr>
            <p:ph type="sldImg" idx="2"/>
          </p:nvPr>
        </p:nvSpPr>
        <p:spPr>
          <a:xfrm>
            <a:off x="1196975" y="701675"/>
            <a:ext cx="4683125" cy="3511550"/>
          </a:xfrm>
          <a:prstGeom prst="rect">
            <a:avLst/>
          </a:prstGeom>
          <a:noFill/>
          <a:ln w="12700">
            <a:solidFill>
              <a:prstClr val="black"/>
            </a:solidFill>
          </a:ln>
        </p:spPr>
        <p:txBody>
          <a:bodyPr vert="horz" lIns="93936" tIns="46968" rIns="93936" bIns="46968" rtlCol="0" anchor="ctr"/>
          <a:lstStyle/>
          <a:p>
            <a:endParaRPr lang="en-US" dirty="0"/>
          </a:p>
        </p:txBody>
      </p:sp>
      <p:sp>
        <p:nvSpPr>
          <p:cNvPr id="5" name="Notes Placeholder 4"/>
          <p:cNvSpPr>
            <a:spLocks noGrp="1"/>
          </p:cNvSpPr>
          <p:nvPr>
            <p:ph type="body" sz="quarter" idx="3"/>
          </p:nvPr>
        </p:nvSpPr>
        <p:spPr>
          <a:xfrm>
            <a:off x="707708" y="4447461"/>
            <a:ext cx="5661660" cy="4213384"/>
          </a:xfrm>
          <a:prstGeom prst="rect">
            <a:avLst/>
          </a:prstGeom>
        </p:spPr>
        <p:txBody>
          <a:bodyPr vert="horz" lIns="93936" tIns="46968" rIns="93936" bIns="46968"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93296"/>
            <a:ext cx="3066733" cy="468154"/>
          </a:xfrm>
          <a:prstGeom prst="rect">
            <a:avLst/>
          </a:prstGeom>
        </p:spPr>
        <p:txBody>
          <a:bodyPr vert="horz" lIns="93936" tIns="46968" rIns="93936" bIns="46968" rtlCol="0" anchor="b"/>
          <a:lstStyle>
            <a:lvl1pPr algn="l">
              <a:defRPr sz="1200"/>
            </a:lvl1pPr>
          </a:lstStyle>
          <a:p>
            <a:endParaRPr lang="en-US" dirty="0"/>
          </a:p>
        </p:txBody>
      </p:sp>
      <p:sp>
        <p:nvSpPr>
          <p:cNvPr id="7" name="Slide Number Placeholder 6"/>
          <p:cNvSpPr>
            <a:spLocks noGrp="1"/>
          </p:cNvSpPr>
          <p:nvPr>
            <p:ph type="sldNum" sz="quarter" idx="5"/>
          </p:nvPr>
        </p:nvSpPr>
        <p:spPr>
          <a:xfrm>
            <a:off x="4008705" y="8893296"/>
            <a:ext cx="3066733" cy="468154"/>
          </a:xfrm>
          <a:prstGeom prst="rect">
            <a:avLst/>
          </a:prstGeom>
        </p:spPr>
        <p:txBody>
          <a:bodyPr vert="horz" lIns="93936" tIns="46968" rIns="93936" bIns="46968" rtlCol="0" anchor="b"/>
          <a:lstStyle>
            <a:lvl1pPr algn="r">
              <a:defRPr sz="1200"/>
            </a:lvl1pPr>
          </a:lstStyle>
          <a:p>
            <a:fld id="{DE42BF52-61CF-4307-821B-92039DB7B452}" type="slidenum">
              <a:rPr lang="en-US" smtClean="0"/>
              <a:pPr/>
              <a:t>‹#›</a:t>
            </a:fld>
            <a:endParaRPr lang="en-US" dirty="0"/>
          </a:p>
        </p:txBody>
      </p:sp>
    </p:spTree>
    <p:extLst>
      <p:ext uri="{BB962C8B-B14F-4D97-AF65-F5344CB8AC3E}">
        <p14:creationId xmlns:p14="http://schemas.microsoft.com/office/powerpoint/2010/main" val="936302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E42BF52-61CF-4307-821B-92039DB7B452}" type="slidenum">
              <a:rPr lang="en-US" smtClean="0"/>
              <a:pPr/>
              <a:t>2</a:t>
            </a:fld>
            <a:endParaRPr lang="en-US" dirty="0"/>
          </a:p>
        </p:txBody>
      </p:sp>
    </p:spTree>
    <p:extLst>
      <p:ext uri="{BB962C8B-B14F-4D97-AF65-F5344CB8AC3E}">
        <p14:creationId xmlns:p14="http://schemas.microsoft.com/office/powerpoint/2010/main" val="5219949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D3CC28E2-7C49-4B9A-8246-E538C3D3F6F0}" type="slidenum">
              <a:rPr lang="en-US" smtClean="0"/>
              <a:pPr>
                <a:defRPr/>
              </a:pPr>
              <a:t>4</a:t>
            </a:fld>
            <a:endParaRPr lang="en-US" dirty="0"/>
          </a:p>
        </p:txBody>
      </p:sp>
    </p:spTree>
    <p:extLst>
      <p:ext uri="{BB962C8B-B14F-4D97-AF65-F5344CB8AC3E}">
        <p14:creationId xmlns:p14="http://schemas.microsoft.com/office/powerpoint/2010/main" val="3445475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D3CC28E2-7C49-4B9A-8246-E538C3D3F6F0}" type="slidenum">
              <a:rPr lang="en-US" smtClean="0"/>
              <a:pPr>
                <a:defRPr/>
              </a:pPr>
              <a:t>7</a:t>
            </a:fld>
            <a:endParaRPr lang="en-US" dirty="0"/>
          </a:p>
        </p:txBody>
      </p:sp>
    </p:spTree>
    <p:extLst>
      <p:ext uri="{BB962C8B-B14F-4D97-AF65-F5344CB8AC3E}">
        <p14:creationId xmlns:p14="http://schemas.microsoft.com/office/powerpoint/2010/main" val="31604071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D3CC28E2-7C49-4B9A-8246-E538C3D3F6F0}" type="slidenum">
              <a:rPr lang="en-US" smtClean="0"/>
              <a:pPr>
                <a:defRPr/>
              </a:pPr>
              <a:t>8</a:t>
            </a:fld>
            <a:endParaRPr lang="en-US" dirty="0"/>
          </a:p>
        </p:txBody>
      </p:sp>
    </p:spTree>
    <p:extLst>
      <p:ext uri="{BB962C8B-B14F-4D97-AF65-F5344CB8AC3E}">
        <p14:creationId xmlns:p14="http://schemas.microsoft.com/office/powerpoint/2010/main" val="42218091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7500" lnSpcReduction="20000"/>
          </a:bodyPr>
          <a:lstStyle/>
          <a:p>
            <a:r>
              <a:rPr lang="en-US" sz="1200" kern="1200" dirty="0" smtClean="0">
                <a:solidFill>
                  <a:schemeClr val="tx1"/>
                </a:solidFill>
                <a:effectLst/>
                <a:latin typeface="+mn-lt"/>
                <a:ea typeface="+mn-ea"/>
                <a:cs typeface="+mn-cs"/>
              </a:rPr>
              <a:t>Request MUST be submitted per instructions below:</a:t>
            </a:r>
          </a:p>
          <a:p>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USE A NAVMC 11862 FORM.</a:t>
            </a:r>
          </a:p>
          <a:p>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a:t>
            </a:r>
            <a:r>
              <a:rPr lang="en-US" sz="1200" b="1" u="sng" kern="1200" dirty="0" smtClean="0">
                <a:solidFill>
                  <a:schemeClr val="tx1"/>
                </a:solidFill>
                <a:effectLst/>
                <a:latin typeface="+mn-lt"/>
                <a:ea typeface="+mn-ea"/>
                <a:cs typeface="+mn-cs"/>
              </a:rPr>
              <a:t>ONLY 1 IMO LOAD REQUEST(1 NIIN )PER SERVICE REQUEST******</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-PLEASE FOLLOW THE DIRECTIONS ON PAGE 2 OF THE NAVMC 11862 REQUEST. </a:t>
            </a:r>
          </a:p>
          <a:p>
            <a:r>
              <a:rPr lang="en-US" sz="1200" kern="1200" dirty="0" smtClean="0">
                <a:solidFill>
                  <a:schemeClr val="tx1"/>
                </a:solidFill>
                <a:effectLst/>
                <a:latin typeface="+mn-lt"/>
                <a:ea typeface="+mn-ea"/>
                <a:cs typeface="+mn-cs"/>
              </a:rPr>
              <a:t>-PROCESSING CAN NOT OCCUR IF REQUIRED INFORMATION IS NOT INCLUDED.</a:t>
            </a:r>
          </a:p>
          <a:p>
            <a:r>
              <a:rPr lang="en-US" sz="1200" kern="1200" dirty="0" smtClean="0">
                <a:solidFill>
                  <a:schemeClr val="tx1"/>
                </a:solidFill>
                <a:effectLst/>
                <a:latin typeface="+mn-lt"/>
                <a:ea typeface="+mn-ea"/>
                <a:cs typeface="+mn-cs"/>
              </a:rPr>
              <a:t>-ENSURE ALL END ITEM INFORMATION IS COMPLETE.</a:t>
            </a:r>
          </a:p>
          <a:p>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The process to get a NIIN loaded into GCSS-MC IMO is to first contact the SMU. The SMU will look to see if it exists in the GCSS-MC Item Master (IMO) and if it is added to your Inventory Organization.</a:t>
            </a:r>
          </a:p>
          <a:p>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If the NIIN does not exist in the Item Master, the SMU will have the unit complete a NAVMC 11862 (CATALOGUE REQUEST</a:t>
            </a:r>
            <a:r>
              <a:rPr lang="en-US" sz="1200" b="1" kern="1200" dirty="0" smtClean="0">
                <a:solidFill>
                  <a:schemeClr val="tx1"/>
                </a:solidFill>
                <a:effectLst/>
                <a:latin typeface="+mn-lt"/>
                <a:ea typeface="+mn-ea"/>
                <a:cs typeface="+mn-cs"/>
              </a:rPr>
              <a:t>)</a:t>
            </a:r>
            <a:r>
              <a:rPr lang="en-US" sz="1200" kern="1200" dirty="0" smtClean="0">
                <a:solidFill>
                  <a:schemeClr val="tx1"/>
                </a:solidFill>
                <a:effectLst/>
                <a:latin typeface="+mn-lt"/>
                <a:ea typeface="+mn-ea"/>
                <a:cs typeface="+mn-cs"/>
              </a:rPr>
              <a:t>. The SMU will create a Service Request, attaching the NAVMC 11862 FORM COMPLETED BY THE UNIT. The Service Request OWNER will be the GROUP "M38001_LCC_LSD_RETAIL". LCC/Retail Systems Branch will validate the data submitted on the SR/NAVMC 11862. If corrections are required the SR is returned to the SMU with an explanation of discrepancies. Once validated by Retail Systems Branch, the SR/NAVMC 11862 is passed on to the “M38001_PSC” group, who will then have the respective Equipment Specialists review the request.</a:t>
            </a:r>
          </a:p>
          <a:p>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NOTES: </a:t>
            </a:r>
          </a:p>
          <a:p>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The determination of whether an item is serial managed is in MCBUL 4130: MARINE CORPS SERIALIZED ITEM MANAGEMENT (SIM) Policy. </a:t>
            </a:r>
          </a:p>
          <a:p>
            <a:r>
              <a:rPr lang="en-US" sz="1200" kern="1200" dirty="0" smtClean="0">
                <a:solidFill>
                  <a:schemeClr val="tx1"/>
                </a:solidFill>
                <a:effectLst/>
                <a:latin typeface="+mn-lt"/>
                <a:ea typeface="+mn-ea"/>
                <a:cs typeface="+mn-cs"/>
              </a:rPr>
              <a:t>With that being said, currently the Serialized Item Flag in GCSS-MC cannot be changed if items are on hand in inventory. The GCSS-MC Program Office is working a fix, and when it is implemented, a Naval Message will be sent out.</a:t>
            </a:r>
          </a:p>
          <a:p>
            <a:r>
              <a:rPr lang="en-US" sz="1200" kern="1200" dirty="0" smtClean="0">
                <a:solidFill>
                  <a:schemeClr val="tx1"/>
                </a:solidFill>
                <a:effectLst/>
                <a:latin typeface="+mn-lt"/>
                <a:ea typeface="+mn-ea"/>
                <a:cs typeface="+mn-cs"/>
              </a:rPr>
              <a:t>The inability of being able to change the Serial Flag is mostly affecting component items that require Calibration, AND items that need to be added as Child components to an End Item.</a:t>
            </a:r>
          </a:p>
          <a:p>
            <a:r>
              <a:rPr lang="en-US" sz="1200" kern="1200" dirty="0" smtClean="0">
                <a:solidFill>
                  <a:schemeClr val="tx1"/>
                </a:solidFill>
                <a:effectLst/>
                <a:latin typeface="+mn-lt"/>
                <a:ea typeface="+mn-ea"/>
                <a:cs typeface="+mn-cs"/>
              </a:rPr>
              <a:t>For all sub-components of Principle End Items(PEIs) that require CAL (Operation Test Code(OTC-3) in FEDLOG) use the procedures outlined in GPN 4-12, which also details how to assign a GCSS-MC generated SN# for items that do not have an OEM or USMC SN#.</a:t>
            </a:r>
          </a:p>
          <a:p>
            <a:r>
              <a:rPr lang="en-US" sz="1200" kern="1200" dirty="0" smtClean="0">
                <a:solidFill>
                  <a:schemeClr val="tx1"/>
                </a:solidFill>
                <a:effectLst/>
                <a:latin typeface="+mn-lt"/>
                <a:ea typeface="+mn-ea"/>
                <a:cs typeface="+mn-cs"/>
              </a:rPr>
              <a:t>The GPN 4-12 process will only work if the NIIN is resident in the IMO, is Active, and has the Serial Flag set to “At Receipt” (serial controlled).</a:t>
            </a:r>
          </a:p>
          <a:p>
            <a:r>
              <a:rPr lang="en-US" sz="1200" kern="1200" dirty="0" smtClean="0">
                <a:solidFill>
                  <a:schemeClr val="tx1"/>
                </a:solidFill>
                <a:effectLst/>
                <a:latin typeface="+mn-lt"/>
                <a:ea typeface="+mn-ea"/>
                <a:cs typeface="+mn-cs"/>
              </a:rPr>
              <a:t>The below are examples of the desired Service Request format for IMO Load Requests.</a:t>
            </a:r>
          </a:p>
          <a:p>
            <a:endParaRPr lang="en-US" dirty="0" smtClean="0"/>
          </a:p>
          <a:p>
            <a:endParaRPr lang="en-US" dirty="0"/>
          </a:p>
        </p:txBody>
      </p:sp>
      <p:sp>
        <p:nvSpPr>
          <p:cNvPr id="4" name="Slide Number Placeholder 3"/>
          <p:cNvSpPr>
            <a:spLocks noGrp="1"/>
          </p:cNvSpPr>
          <p:nvPr>
            <p:ph type="sldNum" sz="quarter" idx="10"/>
          </p:nvPr>
        </p:nvSpPr>
        <p:spPr/>
        <p:txBody>
          <a:bodyPr/>
          <a:lstStyle/>
          <a:p>
            <a:fld id="{DE42BF52-61CF-4307-821B-92039DB7B452}" type="slidenum">
              <a:rPr lang="en-US" smtClean="0"/>
              <a:pPr/>
              <a:t>9</a:t>
            </a:fld>
            <a:endParaRPr lang="en-US" dirty="0"/>
          </a:p>
        </p:txBody>
      </p:sp>
    </p:spTree>
    <p:extLst>
      <p:ext uri="{BB962C8B-B14F-4D97-AF65-F5344CB8AC3E}">
        <p14:creationId xmlns:p14="http://schemas.microsoft.com/office/powerpoint/2010/main" val="36857312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Create</a:t>
            </a:r>
            <a:r>
              <a:rPr lang="en-US" baseline="0" dirty="0" smtClean="0"/>
              <a:t> a Cataloging Request SR</a:t>
            </a:r>
          </a:p>
          <a:p>
            <a:r>
              <a:rPr lang="en-US" baseline="0" dirty="0" smtClean="0"/>
              <a:t>Ensure that all the require information is filled in</a:t>
            </a:r>
          </a:p>
          <a:p>
            <a:r>
              <a:rPr lang="en-US" baseline="0" dirty="0" smtClean="0"/>
              <a:t>	-Organization</a:t>
            </a:r>
          </a:p>
          <a:p>
            <a:r>
              <a:rPr lang="en-US" baseline="0" dirty="0" smtClean="0"/>
              <a:t>	-POC</a:t>
            </a:r>
          </a:p>
          <a:p>
            <a:r>
              <a:rPr lang="en-US" baseline="0" dirty="0" smtClean="0"/>
              <a:t>	-Group (Your SMU)</a:t>
            </a:r>
          </a:p>
          <a:p>
            <a:r>
              <a:rPr lang="en-US" baseline="0" dirty="0" smtClean="0"/>
              <a:t>	-Problem Summary</a:t>
            </a:r>
          </a:p>
          <a:p>
            <a:r>
              <a:rPr lang="en-US" baseline="0" dirty="0" smtClean="0"/>
              <a:t>	-Operational Status</a:t>
            </a:r>
          </a:p>
          <a:p>
            <a:endParaRPr lang="en-US" dirty="0"/>
          </a:p>
        </p:txBody>
      </p:sp>
      <p:sp>
        <p:nvSpPr>
          <p:cNvPr id="4" name="Slide Number Placeholder 3"/>
          <p:cNvSpPr>
            <a:spLocks noGrp="1"/>
          </p:cNvSpPr>
          <p:nvPr>
            <p:ph type="sldNum" sz="quarter" idx="10"/>
          </p:nvPr>
        </p:nvSpPr>
        <p:spPr/>
        <p:txBody>
          <a:bodyPr/>
          <a:lstStyle/>
          <a:p>
            <a:fld id="{DE42BF52-61CF-4307-821B-92039DB7B452}" type="slidenum">
              <a:rPr lang="en-US" smtClean="0"/>
              <a:pPr/>
              <a:t>10</a:t>
            </a:fld>
            <a:endParaRPr lang="en-US" dirty="0"/>
          </a:p>
        </p:txBody>
      </p:sp>
    </p:spTree>
    <p:extLst>
      <p:ext uri="{BB962C8B-B14F-4D97-AF65-F5344CB8AC3E}">
        <p14:creationId xmlns:p14="http://schemas.microsoft.com/office/powerpoint/2010/main" val="28426078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Any information to support your IMO load would</a:t>
            </a:r>
            <a:r>
              <a:rPr lang="en-US" baseline="0" dirty="0" smtClean="0"/>
              <a:t> be helpful and can be attached directly to an SR.  As you can see we loaded a copy of the IMO Load Request</a:t>
            </a:r>
            <a:endParaRPr lang="en-US" dirty="0"/>
          </a:p>
        </p:txBody>
      </p:sp>
      <p:sp>
        <p:nvSpPr>
          <p:cNvPr id="4" name="Slide Number Placeholder 3"/>
          <p:cNvSpPr>
            <a:spLocks noGrp="1"/>
          </p:cNvSpPr>
          <p:nvPr>
            <p:ph type="sldNum" sz="quarter" idx="10"/>
          </p:nvPr>
        </p:nvSpPr>
        <p:spPr/>
        <p:txBody>
          <a:bodyPr/>
          <a:lstStyle/>
          <a:p>
            <a:fld id="{DE42BF52-61CF-4307-821B-92039DB7B452}" type="slidenum">
              <a:rPr lang="en-US" smtClean="0"/>
              <a:pPr/>
              <a:t>11</a:t>
            </a:fld>
            <a:endParaRPr lang="en-US" dirty="0"/>
          </a:p>
        </p:txBody>
      </p:sp>
    </p:spTree>
    <p:extLst>
      <p:ext uri="{BB962C8B-B14F-4D97-AF65-F5344CB8AC3E}">
        <p14:creationId xmlns:p14="http://schemas.microsoft.com/office/powerpoint/2010/main" val="13498559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After you</a:t>
            </a:r>
            <a:r>
              <a:rPr lang="en-US" baseline="0" dirty="0" smtClean="0"/>
              <a:t> have attached supporting or requesting documentation the SR the paper clip icon show a slip of paper indicating that a document is attached to the SR.</a:t>
            </a:r>
            <a:endParaRPr lang="en-US" dirty="0"/>
          </a:p>
        </p:txBody>
      </p:sp>
      <p:sp>
        <p:nvSpPr>
          <p:cNvPr id="4" name="Slide Number Placeholder 3"/>
          <p:cNvSpPr>
            <a:spLocks noGrp="1"/>
          </p:cNvSpPr>
          <p:nvPr>
            <p:ph type="sldNum" sz="quarter" idx="10"/>
          </p:nvPr>
        </p:nvSpPr>
        <p:spPr/>
        <p:txBody>
          <a:bodyPr/>
          <a:lstStyle/>
          <a:p>
            <a:fld id="{DE42BF52-61CF-4307-821B-92039DB7B452}" type="slidenum">
              <a:rPr lang="en-US" smtClean="0"/>
              <a:pPr/>
              <a:t>12</a:t>
            </a:fld>
            <a:endParaRPr lang="en-US" dirty="0"/>
          </a:p>
        </p:txBody>
      </p:sp>
    </p:spTree>
    <p:extLst>
      <p:ext uri="{BB962C8B-B14F-4D97-AF65-F5344CB8AC3E}">
        <p14:creationId xmlns:p14="http://schemas.microsoft.com/office/powerpoint/2010/main" val="15488124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Times New Roman" panose="02020603050405020304" pitchFamily="18" charset="0"/>
                <a:ea typeface="+mn-ea"/>
                <a:cs typeface="Times New Roman" panose="02020603050405020304" pitchFamily="18" charset="0"/>
              </a:rPr>
              <a:t>7.B.3. TMDE COMPONENTS OF A ME. TMDE ITEMS THAT ARE COMPONENTS OF A ME WILL HAVE THE PARENT/CHILD RELATIONSHIP CREATED WITHIN THE INSTALLED BASE BY DESIGNATING THE TAMCN/NIIN FOR THE PEI SET, KIT, OR OUTFIT (SKO) AS THE PARENT AND THE SERIALIZED TMDE COMPONENT AS THE CHILD. THE ORGANIC MAINTENANCE UNIT WILL COPY THE SERVICE REQUEST AND ASSIGN THE COPIED SERVICE REQUEST TO THE SUPPORTING CALIBRATION LAB. UNITS WILL UTILIZE THE GCSS-MC SERIAL NUMBER GENERATION FUNCTION TO ASSIGN A SERIAL NUMBER FOR ALL OTC-3 TMDE ASSETS WHERE A USMC/MANUFACTURER SERIAL NUMBER DOES NOT EXIST, BUT IS REQUIRED IN ORDER TO CREATE THE PARENT/CHILD RELATIONSHIP. </a:t>
            </a:r>
            <a:endParaRPr lang="en-US"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DE42BF52-61CF-4307-821B-92039DB7B452}" type="slidenum">
              <a:rPr lang="en-US" smtClean="0"/>
              <a:pPr/>
              <a:t>13</a:t>
            </a:fld>
            <a:endParaRPr lang="en-US" dirty="0"/>
          </a:p>
        </p:txBody>
      </p:sp>
    </p:spTree>
    <p:extLst>
      <p:ext uri="{BB962C8B-B14F-4D97-AF65-F5344CB8AC3E}">
        <p14:creationId xmlns:p14="http://schemas.microsoft.com/office/powerpoint/2010/main" val="113046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D3CC28E2-7C49-4B9A-8246-E538C3D3F6F0}" type="slidenum">
              <a:rPr lang="en-US" smtClean="0"/>
              <a:pPr>
                <a:defRPr/>
              </a:pPr>
              <a:t>14</a:t>
            </a:fld>
            <a:endParaRPr lang="en-US" dirty="0"/>
          </a:p>
        </p:txBody>
      </p:sp>
    </p:spTree>
    <p:extLst>
      <p:ext uri="{BB962C8B-B14F-4D97-AF65-F5344CB8AC3E}">
        <p14:creationId xmlns:p14="http://schemas.microsoft.com/office/powerpoint/2010/main" val="38122850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D3CC28E2-7C49-4B9A-8246-E538C3D3F6F0}" type="slidenum">
              <a:rPr lang="en-US" smtClean="0"/>
              <a:pPr>
                <a:defRPr/>
              </a:pPr>
              <a:t>18</a:t>
            </a:fld>
            <a:endParaRPr lang="en-US" dirty="0"/>
          </a:p>
        </p:txBody>
      </p:sp>
    </p:spTree>
    <p:extLst>
      <p:ext uri="{BB962C8B-B14F-4D97-AF65-F5344CB8AC3E}">
        <p14:creationId xmlns:p14="http://schemas.microsoft.com/office/powerpoint/2010/main" val="9970229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D3CC28E2-7C49-4B9A-8246-E538C3D3F6F0}" type="slidenum">
              <a:rPr lang="en-US" smtClean="0"/>
              <a:pPr>
                <a:defRPr/>
              </a:pPr>
              <a:t>20</a:t>
            </a:fld>
            <a:endParaRPr lang="en-US" dirty="0"/>
          </a:p>
        </p:txBody>
      </p:sp>
    </p:spTree>
    <p:extLst>
      <p:ext uri="{BB962C8B-B14F-4D97-AF65-F5344CB8AC3E}">
        <p14:creationId xmlns:p14="http://schemas.microsoft.com/office/powerpoint/2010/main" val="19495806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31925" y="1169988"/>
            <a:ext cx="4213225" cy="3160712"/>
          </a:xfrm>
        </p:spPr>
      </p:sp>
      <p:sp>
        <p:nvSpPr>
          <p:cNvPr id="3" name="Notes Placeholder 2"/>
          <p:cNvSpPr>
            <a:spLocks noGrp="1"/>
          </p:cNvSpPr>
          <p:nvPr>
            <p:ph type="body" idx="1"/>
          </p:nvPr>
        </p:nvSpPr>
        <p:spPr/>
        <p:txBody>
          <a:bodyPr/>
          <a:lstStyle/>
          <a:p>
            <a:pPr marL="228600" indent="-228600">
              <a:buAutoNum type="arabicParenR"/>
            </a:pPr>
            <a:r>
              <a:rPr lang="en-US" b="0" u="none" dirty="0" smtClean="0"/>
              <a:t>There</a:t>
            </a:r>
            <a:r>
              <a:rPr lang="en-US" b="0" u="none" baseline="0" dirty="0" smtClean="0"/>
              <a:t> are three parts to the PMCS process inside of GCSS-MC. </a:t>
            </a:r>
          </a:p>
          <a:p>
            <a:pPr marL="228600" indent="-228600">
              <a:buAutoNum type="arabicParenR"/>
            </a:pPr>
            <a:r>
              <a:rPr lang="en-US" b="0" u="none" baseline="0" dirty="0" smtClean="0"/>
              <a:t>This</a:t>
            </a:r>
            <a:r>
              <a:rPr lang="en-US" b="0" u="none" dirty="0" smtClean="0"/>
              <a:t> is a visual depiction</a:t>
            </a:r>
            <a:r>
              <a:rPr lang="en-US" b="0" u="none" baseline="0" dirty="0" smtClean="0"/>
              <a:t> of these three parts of the GCSS PMCS function</a:t>
            </a:r>
            <a:r>
              <a:rPr lang="en-US" b="0" u="none" dirty="0" smtClean="0"/>
              <a:t>.</a:t>
            </a:r>
          </a:p>
          <a:p>
            <a:pPr marL="228600" indent="-228600">
              <a:buAutoNum type="arabicParenR"/>
            </a:pPr>
            <a:r>
              <a:rPr lang="en-US" b="0" u="none" dirty="0" smtClean="0"/>
              <a:t>The Marines will</a:t>
            </a:r>
            <a:r>
              <a:rPr lang="en-US" b="0" u="none" baseline="0" dirty="0" smtClean="0"/>
              <a:t> have to know how to use all three parts to be successful</a:t>
            </a:r>
          </a:p>
          <a:p>
            <a:pPr marL="228600" indent="-228600">
              <a:buAutoNum type="arabicParenR"/>
            </a:pPr>
            <a:r>
              <a:rPr lang="en-US" b="0" u="none" baseline="0" dirty="0" smtClean="0"/>
              <a:t>We need to stress that all three parts are necessary IOT make the system work for the Marines</a:t>
            </a:r>
          </a:p>
          <a:p>
            <a:pPr marL="228600" indent="-228600">
              <a:buAutoNum type="arabicParenR"/>
            </a:pPr>
            <a:r>
              <a:rPr lang="en-US" b="0" u="none" baseline="0" dirty="0" smtClean="0"/>
              <a:t>Need to emphasize the importance of entering all necessary equipment on the PM/CAL scheduling form and establishing the baseline information.</a:t>
            </a:r>
          </a:p>
          <a:p>
            <a:pPr marL="228600" indent="-228600">
              <a:buAutoNum type="arabicParenR"/>
            </a:pPr>
            <a:r>
              <a:rPr lang="en-US" b="0" u="none" baseline="0" dirty="0" smtClean="0"/>
              <a:t>It is critical that your Marines understand how these three components of PMCS inside GCSS-MC work together.</a:t>
            </a:r>
          </a:p>
          <a:p>
            <a:pPr marL="228600" indent="-228600">
              <a:buAutoNum type="arabicParenR"/>
            </a:pPr>
            <a:r>
              <a:rPr lang="en-US" b="0" u="none" baseline="0" dirty="0" smtClean="0"/>
              <a:t>The process they need to understand:</a:t>
            </a:r>
          </a:p>
          <a:p>
            <a:pPr marL="685800" lvl="1" indent="-228600">
              <a:buAutoNum type="arabicParenR"/>
            </a:pPr>
            <a:r>
              <a:rPr lang="en-US" b="0" u="none" baseline="0" dirty="0" smtClean="0"/>
              <a:t>All equipment is entered on the PM/CAL Scheduling form</a:t>
            </a:r>
          </a:p>
          <a:p>
            <a:pPr marL="685800" lvl="1" indent="-228600">
              <a:buAutoNum type="arabicParenR"/>
            </a:pPr>
            <a:r>
              <a:rPr lang="en-US" b="0" u="none" baseline="0" dirty="0" smtClean="0"/>
              <a:t>A service request is created to record the PMCS</a:t>
            </a:r>
          </a:p>
          <a:p>
            <a:pPr marL="685800" lvl="1" indent="-228600">
              <a:buAutoNum type="arabicParenR"/>
            </a:pPr>
            <a:r>
              <a:rPr lang="en-US" b="0" u="none" baseline="0" dirty="0" smtClean="0"/>
              <a:t>Information from the service request is transferred (automatically or manually to the PM/CAL Scheduling form</a:t>
            </a:r>
          </a:p>
          <a:p>
            <a:pPr marL="685800" lvl="1" indent="-228600">
              <a:buAutoNum type="arabicParenR"/>
            </a:pPr>
            <a:r>
              <a:rPr lang="en-US" b="0" u="none" baseline="0" dirty="0" smtClean="0"/>
              <a:t>The PM/CAL Scheduling form pushes data to the PM Report</a:t>
            </a:r>
          </a:p>
          <a:p>
            <a:pPr marL="228600" indent="-228600">
              <a:buAutoNum type="arabicParenR"/>
            </a:pPr>
            <a:endParaRPr lang="en-US" b="0" u="none" dirty="0"/>
          </a:p>
        </p:txBody>
      </p:sp>
      <p:sp>
        <p:nvSpPr>
          <p:cNvPr id="4" name="Slide Number Placeholder 3"/>
          <p:cNvSpPr>
            <a:spLocks noGrp="1"/>
          </p:cNvSpPr>
          <p:nvPr>
            <p:ph type="sldNum" sz="quarter" idx="10"/>
          </p:nvPr>
        </p:nvSpPr>
        <p:spPr/>
        <p:txBody>
          <a:bodyPr/>
          <a:lstStyle/>
          <a:p>
            <a:fld id="{DE42BF52-61CF-4307-821B-92039DB7B452}" type="slidenum">
              <a:rPr lang="en-US" smtClean="0">
                <a:solidFill>
                  <a:prstClr val="black"/>
                </a:solidFill>
              </a:rPr>
              <a:pPr/>
              <a:t>21</a:t>
            </a:fld>
            <a:endParaRPr lang="en-US" dirty="0">
              <a:solidFill>
                <a:prstClr val="black"/>
              </a:solidFill>
            </a:endParaRPr>
          </a:p>
        </p:txBody>
      </p:sp>
    </p:spTree>
    <p:extLst>
      <p:ext uri="{BB962C8B-B14F-4D97-AF65-F5344CB8AC3E}">
        <p14:creationId xmlns:p14="http://schemas.microsoft.com/office/powerpoint/2010/main" val="2101967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31925" y="1169988"/>
            <a:ext cx="4213225" cy="3160712"/>
          </a:xfrm>
        </p:spPr>
      </p:sp>
      <p:sp>
        <p:nvSpPr>
          <p:cNvPr id="3" name="Notes Placeholder 2"/>
          <p:cNvSpPr>
            <a:spLocks noGrp="1"/>
          </p:cNvSpPr>
          <p:nvPr>
            <p:ph type="body" idx="1"/>
          </p:nvPr>
        </p:nvSpPr>
        <p:spPr/>
        <p:txBody>
          <a:bodyPr/>
          <a:lstStyle/>
          <a:p>
            <a:pPr marL="228600" indent="-228600">
              <a:buAutoNum type="arabicParenR"/>
            </a:pPr>
            <a:r>
              <a:rPr lang="en-US" b="0" u="none" dirty="0" smtClean="0"/>
              <a:t>There</a:t>
            </a:r>
            <a:r>
              <a:rPr lang="en-US" b="0" u="none" baseline="0" dirty="0" smtClean="0"/>
              <a:t> are three parts to the PMCS process inside of GCSS-MC. </a:t>
            </a:r>
          </a:p>
          <a:p>
            <a:pPr marL="228600" indent="-228600">
              <a:buAutoNum type="arabicParenR"/>
            </a:pPr>
            <a:r>
              <a:rPr lang="en-US" b="0" u="none" baseline="0" dirty="0" smtClean="0"/>
              <a:t>This</a:t>
            </a:r>
            <a:r>
              <a:rPr lang="en-US" b="0" u="none" dirty="0" smtClean="0"/>
              <a:t> is a visual depiction</a:t>
            </a:r>
            <a:r>
              <a:rPr lang="en-US" b="0" u="none" baseline="0" dirty="0" smtClean="0"/>
              <a:t> of these three parts of the GCSS PMCS function</a:t>
            </a:r>
            <a:r>
              <a:rPr lang="en-US" b="0" u="none" dirty="0" smtClean="0"/>
              <a:t>.</a:t>
            </a:r>
          </a:p>
          <a:p>
            <a:pPr marL="228600" indent="-228600">
              <a:buAutoNum type="arabicParenR"/>
            </a:pPr>
            <a:r>
              <a:rPr lang="en-US" b="0" u="none" dirty="0" smtClean="0"/>
              <a:t>The Marines will</a:t>
            </a:r>
            <a:r>
              <a:rPr lang="en-US" b="0" u="none" baseline="0" dirty="0" smtClean="0"/>
              <a:t> have to know how to use all three parts to be successful</a:t>
            </a:r>
          </a:p>
          <a:p>
            <a:pPr marL="228600" indent="-228600">
              <a:buAutoNum type="arabicParenR"/>
            </a:pPr>
            <a:r>
              <a:rPr lang="en-US" b="0" u="none" baseline="0" dirty="0" smtClean="0"/>
              <a:t>We need to stress that all three parts are necessary IOT make the system work for the Marines</a:t>
            </a:r>
          </a:p>
          <a:p>
            <a:pPr marL="228600" indent="-228600">
              <a:buAutoNum type="arabicParenR"/>
            </a:pPr>
            <a:r>
              <a:rPr lang="en-US" b="0" u="none" baseline="0" dirty="0" smtClean="0"/>
              <a:t>Need to emphasize the importance of entering all necessary equipment on the PM/CAL scheduling form and establishing the baseline information.</a:t>
            </a:r>
          </a:p>
          <a:p>
            <a:pPr marL="228600" indent="-228600">
              <a:buAutoNum type="arabicParenR"/>
            </a:pPr>
            <a:r>
              <a:rPr lang="en-US" b="0" u="none" baseline="0" dirty="0" smtClean="0"/>
              <a:t>It is critical that your Marines understand how these three components of PMCS inside GCSS-MC work together.</a:t>
            </a:r>
          </a:p>
          <a:p>
            <a:pPr marL="228600" indent="-228600">
              <a:buAutoNum type="arabicParenR"/>
            </a:pPr>
            <a:r>
              <a:rPr lang="en-US" b="0" u="none" baseline="0" dirty="0" smtClean="0"/>
              <a:t>The process they need to understand:</a:t>
            </a:r>
          </a:p>
          <a:p>
            <a:pPr marL="685800" lvl="1" indent="-228600">
              <a:buAutoNum type="arabicParenR"/>
            </a:pPr>
            <a:r>
              <a:rPr lang="en-US" b="0" u="none" baseline="0" dirty="0" smtClean="0"/>
              <a:t>All equipment is entered on the PM/CAL Scheduling form</a:t>
            </a:r>
          </a:p>
          <a:p>
            <a:pPr marL="685800" lvl="1" indent="-228600">
              <a:buAutoNum type="arabicParenR"/>
            </a:pPr>
            <a:r>
              <a:rPr lang="en-US" b="0" u="none" baseline="0" dirty="0" smtClean="0"/>
              <a:t>A service request is created to record the PMCS</a:t>
            </a:r>
          </a:p>
          <a:p>
            <a:pPr marL="685800" lvl="1" indent="-228600">
              <a:buAutoNum type="arabicParenR"/>
            </a:pPr>
            <a:r>
              <a:rPr lang="en-US" b="0" u="none" baseline="0" dirty="0" smtClean="0"/>
              <a:t>Information from the service request is transferred (automatically or manually to the PM/CAL Scheduling form</a:t>
            </a:r>
          </a:p>
          <a:p>
            <a:pPr marL="685800" lvl="1" indent="-228600">
              <a:buAutoNum type="arabicParenR"/>
            </a:pPr>
            <a:r>
              <a:rPr lang="en-US" b="0" u="none" baseline="0" dirty="0" smtClean="0"/>
              <a:t>The PM/CAL Scheduling form pushes data to the PM Report</a:t>
            </a:r>
          </a:p>
          <a:p>
            <a:pPr marL="228600" indent="-228600">
              <a:buAutoNum type="arabicParenR"/>
            </a:pPr>
            <a:endParaRPr lang="en-US" b="0" u="none" dirty="0"/>
          </a:p>
        </p:txBody>
      </p:sp>
      <p:sp>
        <p:nvSpPr>
          <p:cNvPr id="4" name="Slide Number Placeholder 3"/>
          <p:cNvSpPr>
            <a:spLocks noGrp="1"/>
          </p:cNvSpPr>
          <p:nvPr>
            <p:ph type="sldNum" sz="quarter" idx="10"/>
          </p:nvPr>
        </p:nvSpPr>
        <p:spPr/>
        <p:txBody>
          <a:bodyPr/>
          <a:lstStyle/>
          <a:p>
            <a:fld id="{DE42BF52-61CF-4307-821B-92039DB7B452}" type="slidenum">
              <a:rPr lang="en-US" smtClean="0">
                <a:solidFill>
                  <a:prstClr val="black"/>
                </a:solidFill>
              </a:rPr>
              <a:pPr/>
              <a:t>22</a:t>
            </a:fld>
            <a:endParaRPr lang="en-US" dirty="0">
              <a:solidFill>
                <a:prstClr val="black"/>
              </a:solidFill>
            </a:endParaRPr>
          </a:p>
        </p:txBody>
      </p:sp>
    </p:spTree>
    <p:extLst>
      <p:ext uri="{BB962C8B-B14F-4D97-AF65-F5344CB8AC3E}">
        <p14:creationId xmlns:p14="http://schemas.microsoft.com/office/powerpoint/2010/main" val="36702222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D3CC28E2-7C49-4B9A-8246-E538C3D3F6F0}" type="slidenum">
              <a:rPr lang="en-US" smtClean="0"/>
              <a:pPr>
                <a:defRPr/>
              </a:pPr>
              <a:t>26</a:t>
            </a:fld>
            <a:endParaRPr lang="en-US" dirty="0"/>
          </a:p>
        </p:txBody>
      </p:sp>
    </p:spTree>
    <p:extLst>
      <p:ext uri="{BB962C8B-B14F-4D97-AF65-F5344CB8AC3E}">
        <p14:creationId xmlns:p14="http://schemas.microsoft.com/office/powerpoint/2010/main" val="26278102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31925" y="1169988"/>
            <a:ext cx="4213225" cy="3160712"/>
          </a:xfrm>
        </p:spPr>
      </p:sp>
      <p:sp>
        <p:nvSpPr>
          <p:cNvPr id="3" name="Notes Placeholder 2"/>
          <p:cNvSpPr>
            <a:spLocks noGrp="1"/>
          </p:cNvSpPr>
          <p:nvPr>
            <p:ph type="body" idx="1"/>
          </p:nvPr>
        </p:nvSpPr>
        <p:spPr/>
        <p:txBody>
          <a:bodyPr/>
          <a:lstStyle/>
          <a:p>
            <a:pPr marL="228600" indent="-228600">
              <a:buAutoNum type="arabicParenR"/>
            </a:pPr>
            <a:r>
              <a:rPr lang="en-US" b="0" u="none" dirty="0" smtClean="0"/>
              <a:t>There</a:t>
            </a:r>
            <a:r>
              <a:rPr lang="en-US" b="0" u="none" baseline="0" dirty="0" smtClean="0"/>
              <a:t> are three parts to the PMCS process inside of GCSS-MC. </a:t>
            </a:r>
          </a:p>
          <a:p>
            <a:pPr marL="228600" indent="-228600">
              <a:buAutoNum type="arabicParenR"/>
            </a:pPr>
            <a:r>
              <a:rPr lang="en-US" b="0" u="none" baseline="0" dirty="0" smtClean="0"/>
              <a:t>This</a:t>
            </a:r>
            <a:r>
              <a:rPr lang="en-US" b="0" u="none" dirty="0" smtClean="0"/>
              <a:t> is a visual depiction</a:t>
            </a:r>
            <a:r>
              <a:rPr lang="en-US" b="0" u="none" baseline="0" dirty="0" smtClean="0"/>
              <a:t> of these three parts of the GCSS PMCS function</a:t>
            </a:r>
            <a:r>
              <a:rPr lang="en-US" b="0" u="none" dirty="0" smtClean="0"/>
              <a:t>.</a:t>
            </a:r>
          </a:p>
          <a:p>
            <a:pPr marL="228600" indent="-228600">
              <a:buAutoNum type="arabicParenR"/>
            </a:pPr>
            <a:r>
              <a:rPr lang="en-US" b="0" u="none" dirty="0" smtClean="0"/>
              <a:t>The Marines will</a:t>
            </a:r>
            <a:r>
              <a:rPr lang="en-US" b="0" u="none" baseline="0" dirty="0" smtClean="0"/>
              <a:t> have to know how to use all three parts to be successful</a:t>
            </a:r>
          </a:p>
          <a:p>
            <a:pPr marL="228600" indent="-228600">
              <a:buAutoNum type="arabicParenR"/>
            </a:pPr>
            <a:r>
              <a:rPr lang="en-US" b="0" u="none" baseline="0" dirty="0" smtClean="0"/>
              <a:t>We need to stress that all three parts are necessary IOT make the system work for the Marines</a:t>
            </a:r>
          </a:p>
          <a:p>
            <a:pPr marL="228600" indent="-228600">
              <a:buAutoNum type="arabicParenR"/>
            </a:pPr>
            <a:r>
              <a:rPr lang="en-US" b="0" u="none" baseline="0" dirty="0" smtClean="0"/>
              <a:t>Need to emphasize the importance of entering all necessary equipment on the PM/CAL scheduling form and establishing the baseline information.</a:t>
            </a:r>
          </a:p>
          <a:p>
            <a:pPr marL="228600" indent="-228600">
              <a:buAutoNum type="arabicParenR"/>
            </a:pPr>
            <a:r>
              <a:rPr lang="en-US" b="0" u="none" baseline="0" dirty="0" smtClean="0"/>
              <a:t>It is critical that your Marines understand how these three components of PMCS inside GCSS-MC work together.</a:t>
            </a:r>
          </a:p>
          <a:p>
            <a:pPr marL="228600" indent="-228600">
              <a:buAutoNum type="arabicParenR"/>
            </a:pPr>
            <a:r>
              <a:rPr lang="en-US" b="0" u="none" baseline="0" dirty="0" smtClean="0"/>
              <a:t>The process they need to understand:</a:t>
            </a:r>
          </a:p>
          <a:p>
            <a:pPr marL="685800" lvl="1" indent="-228600">
              <a:buAutoNum type="arabicParenR"/>
            </a:pPr>
            <a:r>
              <a:rPr lang="en-US" b="0" u="none" baseline="0" dirty="0" smtClean="0"/>
              <a:t>All equipment is entered on the PM/CAL Scheduling form</a:t>
            </a:r>
          </a:p>
          <a:p>
            <a:pPr marL="685800" lvl="1" indent="-228600">
              <a:buAutoNum type="arabicParenR"/>
            </a:pPr>
            <a:r>
              <a:rPr lang="en-US" b="0" u="none" baseline="0" dirty="0" smtClean="0"/>
              <a:t>A service request is created to record the PMCS</a:t>
            </a:r>
          </a:p>
          <a:p>
            <a:pPr marL="685800" lvl="1" indent="-228600">
              <a:buAutoNum type="arabicParenR"/>
            </a:pPr>
            <a:r>
              <a:rPr lang="en-US" b="0" u="none" baseline="0" dirty="0" smtClean="0"/>
              <a:t>Information from the service request is transferred (automatically or manually to the PM/CAL Scheduling form</a:t>
            </a:r>
          </a:p>
          <a:p>
            <a:pPr marL="685800" lvl="1" indent="-228600">
              <a:buAutoNum type="arabicParenR"/>
            </a:pPr>
            <a:r>
              <a:rPr lang="en-US" b="0" u="none" baseline="0" dirty="0" smtClean="0"/>
              <a:t>The PM/CAL Scheduling form pushes data to the PM Report</a:t>
            </a:r>
          </a:p>
          <a:p>
            <a:pPr marL="228600" indent="-228600">
              <a:buAutoNum type="arabicParenR"/>
            </a:pPr>
            <a:endParaRPr lang="en-US" b="0" u="none" dirty="0"/>
          </a:p>
        </p:txBody>
      </p:sp>
      <p:sp>
        <p:nvSpPr>
          <p:cNvPr id="4" name="Slide Number Placeholder 3"/>
          <p:cNvSpPr>
            <a:spLocks noGrp="1"/>
          </p:cNvSpPr>
          <p:nvPr>
            <p:ph type="sldNum" sz="quarter" idx="10"/>
          </p:nvPr>
        </p:nvSpPr>
        <p:spPr/>
        <p:txBody>
          <a:bodyPr/>
          <a:lstStyle/>
          <a:p>
            <a:fld id="{DE42BF52-61CF-4307-821B-92039DB7B452}" type="slidenum">
              <a:rPr lang="en-US" smtClean="0">
                <a:solidFill>
                  <a:prstClr val="black"/>
                </a:solidFill>
              </a:rPr>
              <a:pPr/>
              <a:t>27</a:t>
            </a:fld>
            <a:endParaRPr lang="en-US" dirty="0">
              <a:solidFill>
                <a:prstClr val="black"/>
              </a:solidFill>
            </a:endParaRPr>
          </a:p>
        </p:txBody>
      </p:sp>
    </p:spTree>
    <p:extLst>
      <p:ext uri="{BB962C8B-B14F-4D97-AF65-F5344CB8AC3E}">
        <p14:creationId xmlns:p14="http://schemas.microsoft.com/office/powerpoint/2010/main" val="7427087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D3CC28E2-7C49-4B9A-8246-E538C3D3F6F0}" type="slidenum">
              <a:rPr lang="en-US" smtClean="0"/>
              <a:pPr>
                <a:defRPr/>
              </a:pPr>
              <a:t>33</a:t>
            </a:fld>
            <a:endParaRPr lang="en-US" dirty="0"/>
          </a:p>
        </p:txBody>
      </p:sp>
    </p:spTree>
    <p:extLst>
      <p:ext uri="{BB962C8B-B14F-4D97-AF65-F5344CB8AC3E}">
        <p14:creationId xmlns:p14="http://schemas.microsoft.com/office/powerpoint/2010/main" val="23305412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D3CC28E2-7C49-4B9A-8246-E538C3D3F6F0}" type="slidenum">
              <a:rPr lang="en-US" smtClean="0"/>
              <a:pPr>
                <a:defRPr/>
              </a:pPr>
              <a:t>36</a:t>
            </a:fld>
            <a:endParaRPr lang="en-US" dirty="0"/>
          </a:p>
        </p:txBody>
      </p:sp>
    </p:spTree>
    <p:extLst>
      <p:ext uri="{BB962C8B-B14F-4D97-AF65-F5344CB8AC3E}">
        <p14:creationId xmlns:p14="http://schemas.microsoft.com/office/powerpoint/2010/main" val="33939915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31925" y="1169988"/>
            <a:ext cx="4213225" cy="3160712"/>
          </a:xfrm>
        </p:spPr>
      </p:sp>
      <p:sp>
        <p:nvSpPr>
          <p:cNvPr id="3" name="Notes Placeholder 2"/>
          <p:cNvSpPr>
            <a:spLocks noGrp="1"/>
          </p:cNvSpPr>
          <p:nvPr>
            <p:ph type="body" idx="1"/>
          </p:nvPr>
        </p:nvSpPr>
        <p:spPr/>
        <p:txBody>
          <a:bodyPr/>
          <a:lstStyle/>
          <a:p>
            <a:pPr marL="228600" indent="-228600">
              <a:buAutoNum type="arabicParenR"/>
            </a:pPr>
            <a:r>
              <a:rPr lang="en-US" b="0" u="none" dirty="0" smtClean="0"/>
              <a:t>There</a:t>
            </a:r>
            <a:r>
              <a:rPr lang="en-US" b="0" u="none" baseline="0" dirty="0" smtClean="0"/>
              <a:t> are three parts to the PMCS process inside of GCSS-MC. </a:t>
            </a:r>
          </a:p>
          <a:p>
            <a:pPr marL="228600" indent="-228600">
              <a:buAutoNum type="arabicParenR"/>
            </a:pPr>
            <a:r>
              <a:rPr lang="en-US" b="0" u="none" baseline="0" dirty="0" smtClean="0"/>
              <a:t>This</a:t>
            </a:r>
            <a:r>
              <a:rPr lang="en-US" b="0" u="none" dirty="0" smtClean="0"/>
              <a:t> is a visual depiction</a:t>
            </a:r>
            <a:r>
              <a:rPr lang="en-US" b="0" u="none" baseline="0" dirty="0" smtClean="0"/>
              <a:t> of these three parts of the GCSS PMCS function</a:t>
            </a:r>
            <a:r>
              <a:rPr lang="en-US" b="0" u="none" dirty="0" smtClean="0"/>
              <a:t>.</a:t>
            </a:r>
          </a:p>
          <a:p>
            <a:pPr marL="228600" indent="-228600">
              <a:buAutoNum type="arabicParenR"/>
            </a:pPr>
            <a:r>
              <a:rPr lang="en-US" b="0" u="none" dirty="0" smtClean="0"/>
              <a:t>The Marines will</a:t>
            </a:r>
            <a:r>
              <a:rPr lang="en-US" b="0" u="none" baseline="0" dirty="0" smtClean="0"/>
              <a:t> have to know how to use all three parts to be successful</a:t>
            </a:r>
          </a:p>
          <a:p>
            <a:pPr marL="228600" indent="-228600">
              <a:buAutoNum type="arabicParenR"/>
            </a:pPr>
            <a:r>
              <a:rPr lang="en-US" b="0" u="none" baseline="0" dirty="0" smtClean="0"/>
              <a:t>We need to stress that all three parts are necessary IOT make the system work for the Marines</a:t>
            </a:r>
          </a:p>
          <a:p>
            <a:pPr marL="228600" indent="-228600">
              <a:buAutoNum type="arabicParenR"/>
            </a:pPr>
            <a:r>
              <a:rPr lang="en-US" b="0" u="none" baseline="0" dirty="0" smtClean="0"/>
              <a:t>Need to emphasize the importance of entering all necessary equipment on the PM/CAL scheduling form and establishing the baseline information.</a:t>
            </a:r>
          </a:p>
          <a:p>
            <a:pPr marL="228600" indent="-228600">
              <a:buAutoNum type="arabicParenR"/>
            </a:pPr>
            <a:r>
              <a:rPr lang="en-US" b="0" u="none" baseline="0" dirty="0" smtClean="0"/>
              <a:t>It is critical that your Marines understand how these three components of PMCS inside GCSS-MC work together.</a:t>
            </a:r>
          </a:p>
          <a:p>
            <a:pPr marL="228600" indent="-228600">
              <a:buAutoNum type="arabicParenR"/>
            </a:pPr>
            <a:r>
              <a:rPr lang="en-US" b="0" u="none" baseline="0" dirty="0" smtClean="0"/>
              <a:t>The process they need to understand:</a:t>
            </a:r>
          </a:p>
          <a:p>
            <a:pPr marL="685800" lvl="1" indent="-228600">
              <a:buAutoNum type="arabicParenR"/>
            </a:pPr>
            <a:r>
              <a:rPr lang="en-US" b="0" u="none" baseline="0" dirty="0" smtClean="0"/>
              <a:t>All equipment is entered on the PM/CAL Scheduling form</a:t>
            </a:r>
          </a:p>
          <a:p>
            <a:pPr marL="685800" lvl="1" indent="-228600">
              <a:buAutoNum type="arabicParenR"/>
            </a:pPr>
            <a:r>
              <a:rPr lang="en-US" b="0" u="none" baseline="0" dirty="0" smtClean="0"/>
              <a:t>A service request is created to record the PMCS</a:t>
            </a:r>
          </a:p>
          <a:p>
            <a:pPr marL="685800" lvl="1" indent="-228600">
              <a:buAutoNum type="arabicParenR"/>
            </a:pPr>
            <a:r>
              <a:rPr lang="en-US" b="0" u="none" baseline="0" dirty="0" smtClean="0"/>
              <a:t>Information from the service request is transferred (automatically or manually to the PM/CAL Scheduling form</a:t>
            </a:r>
          </a:p>
          <a:p>
            <a:pPr marL="685800" lvl="1" indent="-228600">
              <a:buAutoNum type="arabicParenR"/>
            </a:pPr>
            <a:r>
              <a:rPr lang="en-US" b="0" u="none" baseline="0" dirty="0" smtClean="0"/>
              <a:t>The PM/CAL Scheduling form pushes data to the PM Report</a:t>
            </a:r>
          </a:p>
          <a:p>
            <a:pPr marL="228600" indent="-228600">
              <a:buAutoNum type="arabicParenR"/>
            </a:pPr>
            <a:endParaRPr lang="en-US" b="0" u="none" dirty="0"/>
          </a:p>
        </p:txBody>
      </p:sp>
      <p:sp>
        <p:nvSpPr>
          <p:cNvPr id="4" name="Slide Number Placeholder 3"/>
          <p:cNvSpPr>
            <a:spLocks noGrp="1"/>
          </p:cNvSpPr>
          <p:nvPr>
            <p:ph type="sldNum" sz="quarter" idx="10"/>
          </p:nvPr>
        </p:nvSpPr>
        <p:spPr/>
        <p:txBody>
          <a:bodyPr/>
          <a:lstStyle/>
          <a:p>
            <a:fld id="{DE42BF52-61CF-4307-821B-92039DB7B452}" type="slidenum">
              <a:rPr lang="en-US" smtClean="0">
                <a:solidFill>
                  <a:prstClr val="black"/>
                </a:solidFill>
              </a:rPr>
              <a:pPr/>
              <a:t>38</a:t>
            </a:fld>
            <a:endParaRPr lang="en-US" dirty="0">
              <a:solidFill>
                <a:prstClr val="black"/>
              </a:solidFill>
            </a:endParaRPr>
          </a:p>
        </p:txBody>
      </p:sp>
    </p:spTree>
    <p:extLst>
      <p:ext uri="{BB962C8B-B14F-4D97-AF65-F5344CB8AC3E}">
        <p14:creationId xmlns:p14="http://schemas.microsoft.com/office/powerpoint/2010/main" val="18605014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Note: For infantry battalions select the AAC-MXXXXX as the PUIC code. All other units should generally select the UIC R/U code. Good practice is to also select the AAC-MXXXXX to catch items that have been incorrectly classified.  </a:t>
            </a:r>
            <a:r>
              <a:rPr lang="en-US" sz="1200" b="1" kern="1200" dirty="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DE42BF52-61CF-4307-821B-92039DB7B452}" type="slidenum">
              <a:rPr lang="en-US" smtClean="0"/>
              <a:pPr/>
              <a:t>40</a:t>
            </a:fld>
            <a:endParaRPr lang="en-US" dirty="0"/>
          </a:p>
        </p:txBody>
      </p:sp>
    </p:spTree>
    <p:extLst>
      <p:ext uri="{BB962C8B-B14F-4D97-AF65-F5344CB8AC3E}">
        <p14:creationId xmlns:p14="http://schemas.microsoft.com/office/powerpoint/2010/main" val="49287626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D3CC28E2-7C49-4B9A-8246-E538C3D3F6F0}" type="slidenum">
              <a:rPr lang="en-US" smtClean="0"/>
              <a:pPr>
                <a:defRPr/>
              </a:pPr>
              <a:t>41</a:t>
            </a:fld>
            <a:endParaRPr lang="en-US" dirty="0"/>
          </a:p>
        </p:txBody>
      </p:sp>
    </p:spTree>
    <p:extLst>
      <p:ext uri="{BB962C8B-B14F-4D97-AF65-F5344CB8AC3E}">
        <p14:creationId xmlns:p14="http://schemas.microsoft.com/office/powerpoint/2010/main" val="269611500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D3CC28E2-7C49-4B9A-8246-E538C3D3F6F0}" type="slidenum">
              <a:rPr lang="en-US" smtClean="0"/>
              <a:pPr>
                <a:defRPr/>
              </a:pPr>
              <a:t>43</a:t>
            </a:fld>
            <a:endParaRPr lang="en-US" dirty="0"/>
          </a:p>
        </p:txBody>
      </p:sp>
    </p:spTree>
    <p:extLst>
      <p:ext uri="{BB962C8B-B14F-4D97-AF65-F5344CB8AC3E}">
        <p14:creationId xmlns:p14="http://schemas.microsoft.com/office/powerpoint/2010/main" val="398882731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Units are not scheduling or conducting calibrations, just like PMCS, equipment must have calibration data initially entered via the PM/CAL Scheduling form or the Installed Base to establish a baseline and populate in the Cal Report. Units should verify their calibrations equipment requirements and item attributes with the appropriate SL-3 extracts, Installed Base, and the IMO.</a:t>
            </a:r>
          </a:p>
          <a:p>
            <a:r>
              <a:rPr lang="en-US" sz="1200" kern="1200" dirty="0" smtClean="0">
                <a:solidFill>
                  <a:schemeClr val="tx1"/>
                </a:solidFill>
                <a:effectLst/>
                <a:latin typeface="+mn-lt"/>
                <a:ea typeface="+mn-ea"/>
                <a:cs typeface="+mn-cs"/>
              </a:rPr>
              <a:t>Units are only using Cal2000 or locally generated tools to track calibrations. Per GPN 4-12, the only equipment that can be tracked this way authorized are infantry weapons gauges that are processed through the Infantry Weapons Gauge Calibration Exchange Program (IWGCEP).</a:t>
            </a:r>
          </a:p>
          <a:p>
            <a:r>
              <a:rPr lang="en-US" sz="1200" kern="1200" dirty="0" smtClean="0">
                <a:solidFill>
                  <a:schemeClr val="tx1"/>
                </a:solidFill>
                <a:effectLst/>
                <a:latin typeface="+mn-lt"/>
                <a:ea typeface="+mn-ea"/>
                <a:cs typeface="+mn-cs"/>
              </a:rPr>
              <a:t>Units do not know are or are not retrieving their GCSS-MC Calibrations Report to manage their calibrations programs.</a:t>
            </a:r>
          </a:p>
        </p:txBody>
      </p:sp>
      <p:sp>
        <p:nvSpPr>
          <p:cNvPr id="4" name="Slide Number Placeholder 3"/>
          <p:cNvSpPr>
            <a:spLocks noGrp="1"/>
          </p:cNvSpPr>
          <p:nvPr>
            <p:ph type="sldNum" sz="quarter" idx="10"/>
          </p:nvPr>
        </p:nvSpPr>
        <p:spPr/>
        <p:txBody>
          <a:bodyPr/>
          <a:lstStyle/>
          <a:p>
            <a:fld id="{DE42BF52-61CF-4307-821B-92039DB7B452}" type="slidenum">
              <a:rPr lang="en-US" smtClean="0"/>
              <a:pPr/>
              <a:t>44</a:t>
            </a:fld>
            <a:endParaRPr lang="en-US" dirty="0"/>
          </a:p>
        </p:txBody>
      </p:sp>
    </p:spTree>
    <p:extLst>
      <p:ext uri="{BB962C8B-B14F-4D97-AF65-F5344CB8AC3E}">
        <p14:creationId xmlns:p14="http://schemas.microsoft.com/office/powerpoint/2010/main" val="210649317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Units are not conducting annual inventories, which are required per MCO 4790.2C. There is not a defined format, but an annual inventory is still required. </a:t>
            </a:r>
          </a:p>
          <a:p>
            <a:r>
              <a:rPr lang="en-US" sz="1200" kern="1200" dirty="0" smtClean="0">
                <a:solidFill>
                  <a:schemeClr val="tx1"/>
                </a:solidFill>
                <a:effectLst/>
                <a:latin typeface="+mn-lt"/>
                <a:ea typeface="+mn-ea"/>
                <a:cs typeface="+mn-cs"/>
              </a:rPr>
              <a:t>Finally, units are not managing their calibration schedules to ensure that sufficient maintenance support is available to support operational requirements.</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DE42BF52-61CF-4307-821B-92039DB7B452}" type="slidenum">
              <a:rPr lang="en-US" smtClean="0"/>
              <a:pPr/>
              <a:t>45</a:t>
            </a:fld>
            <a:endParaRPr lang="en-US" dirty="0"/>
          </a:p>
        </p:txBody>
      </p:sp>
    </p:spTree>
    <p:extLst>
      <p:ext uri="{BB962C8B-B14F-4D97-AF65-F5344CB8AC3E}">
        <p14:creationId xmlns:p14="http://schemas.microsoft.com/office/powerpoint/2010/main" val="274290631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Cal Labs requiring Using Units to place the courtesy SR in Equipment Accepted status then print and bring a copy of the transfer of documentation (Custody Receipt) with them when inducting equipment. This is not in compliance with GPN 1-13. </a:t>
            </a:r>
          </a:p>
          <a:p>
            <a:r>
              <a:rPr lang="en-US" sz="1200" kern="1200" dirty="0" smtClean="0">
                <a:solidFill>
                  <a:schemeClr val="tx1"/>
                </a:solidFill>
                <a:effectLst/>
                <a:latin typeface="+mn-lt"/>
                <a:ea typeface="+mn-ea"/>
                <a:cs typeface="+mn-cs"/>
              </a:rPr>
              <a:t>Reference: GPN 1-13. 7.b.2.b. The maintenance activity will change the status of the SR to ‘Equip Accepted,’ save the SR and print a copy of the equipment's transfer of custody report and provide it to the preparing activity. Accomplishment of this step will auto-populate the date received in shop (DRIS). This action will be completed prior to the maintenance activity performing further steps in the maintenance cycle. </a:t>
            </a:r>
          </a:p>
          <a:p>
            <a:r>
              <a:rPr lang="en-US" sz="1200" kern="1200" dirty="0" smtClean="0">
                <a:solidFill>
                  <a:schemeClr val="tx1"/>
                </a:solidFill>
                <a:effectLst/>
                <a:latin typeface="+mn-lt"/>
                <a:ea typeface="+mn-ea"/>
                <a:cs typeface="+mn-cs"/>
              </a:rPr>
              <a:t>Item attributes are incorrectly loaded in the system. Items that should be labeled OTC-3, Installed Base Trackable, or Serial Trackable are not, and vice versa. Currently, submitting an IMO load through supply or contacting the appropriate Item Manager are the recommended procedures to correct improper item attributes.</a:t>
            </a:r>
          </a:p>
          <a:p>
            <a:r>
              <a:rPr lang="en-US" sz="1200" kern="1200" dirty="0" smtClean="0">
                <a:solidFill>
                  <a:schemeClr val="tx1"/>
                </a:solidFill>
                <a:effectLst/>
                <a:latin typeface="+mn-lt"/>
                <a:ea typeface="+mn-ea"/>
                <a:cs typeface="+mn-cs"/>
              </a:rPr>
              <a:t>Parent-Child relationships are not established in accordance with GPN-412. This process is complicated due to the previous issue regarding incorrect item attributes.</a:t>
            </a:r>
          </a:p>
          <a:p>
            <a:r>
              <a:rPr lang="en-US" sz="1200" kern="1200" dirty="0" smtClean="0">
                <a:solidFill>
                  <a:schemeClr val="tx1"/>
                </a:solidFill>
                <a:effectLst/>
                <a:latin typeface="+mn-lt"/>
                <a:ea typeface="+mn-ea"/>
                <a:cs typeface="+mn-cs"/>
              </a:rPr>
              <a:t>Finally, incorrect data is appearing on the calibrations report. This is generally due to entering information in the wrong section on the PM/CAL Scheduling Form. </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DE42BF52-61CF-4307-821B-92039DB7B452}" type="slidenum">
              <a:rPr lang="en-US" smtClean="0"/>
              <a:pPr/>
              <a:t>46</a:t>
            </a:fld>
            <a:endParaRPr lang="en-US" dirty="0"/>
          </a:p>
        </p:txBody>
      </p:sp>
    </p:spTree>
    <p:extLst>
      <p:ext uri="{BB962C8B-B14F-4D97-AF65-F5344CB8AC3E}">
        <p14:creationId xmlns:p14="http://schemas.microsoft.com/office/powerpoint/2010/main" val="214926520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D3CC28E2-7C49-4B9A-8246-E538C3D3F6F0}" type="slidenum">
              <a:rPr lang="en-US" smtClean="0"/>
              <a:pPr>
                <a:defRPr/>
              </a:pPr>
              <a:t>47</a:t>
            </a:fld>
            <a:endParaRPr lang="en-US" dirty="0"/>
          </a:p>
        </p:txBody>
      </p:sp>
    </p:spTree>
    <p:extLst>
      <p:ext uri="{BB962C8B-B14F-4D97-AF65-F5344CB8AC3E}">
        <p14:creationId xmlns:p14="http://schemas.microsoft.com/office/powerpoint/2010/main" val="9981151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file:///O:\Graphics\BRIEFS\CSSARS\pics&amp;logos\redbar.JPG" TargetMode="External"/><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www.usmc.mil/images.nsf/b7a610ddc1be59598525650500718300/83BBAC1AC80276438525654700499A5D/$FILE/MARINE.JPG" TargetMode="Externa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5" descr="O:\Graphics\BRIEFS\CSSARS\pics&amp;logos\redbar.JPG"/>
          <p:cNvPicPr>
            <a:picLocks noChangeAspect="1" noChangeArrowheads="1"/>
          </p:cNvPicPr>
          <p:nvPr/>
        </p:nvPicPr>
        <p:blipFill>
          <a:blip r:embed="rId2" r:link="rId3" cstate="print">
            <a:clrChange>
              <a:clrFrom>
                <a:srgbClr val="FFFFFF"/>
              </a:clrFrom>
              <a:clrTo>
                <a:srgbClr val="FFFFFF">
                  <a:alpha val="0"/>
                </a:srgbClr>
              </a:clrTo>
            </a:clrChange>
          </a:blip>
          <a:srcRect l="1591" r="3773"/>
          <a:stretch>
            <a:fillRect/>
          </a:stretch>
        </p:blipFill>
        <p:spPr bwMode="auto">
          <a:xfrm>
            <a:off x="1" y="0"/>
            <a:ext cx="2547938" cy="6858000"/>
          </a:xfrm>
          <a:prstGeom prst="rect">
            <a:avLst/>
          </a:prstGeom>
          <a:noFill/>
          <a:ln w="9525">
            <a:noFill/>
            <a:miter lim="800000"/>
            <a:headEnd/>
            <a:tailEnd/>
          </a:ln>
        </p:spPr>
      </p:pic>
      <p:sp>
        <p:nvSpPr>
          <p:cNvPr id="89090" name="Rectangle 2"/>
          <p:cNvSpPr>
            <a:spLocks noGrp="1" noChangeArrowheads="1"/>
          </p:cNvSpPr>
          <p:nvPr>
            <p:ph type="ctrTitle" hasCustomPrompt="1"/>
          </p:nvPr>
        </p:nvSpPr>
        <p:spPr>
          <a:xfrm>
            <a:off x="2667000" y="640556"/>
            <a:ext cx="6096000" cy="1427163"/>
          </a:xfrm>
        </p:spPr>
        <p:txBody>
          <a:bodyPr/>
          <a:lstStyle>
            <a:lvl1pPr>
              <a:defRPr sz="4400"/>
            </a:lvl1pPr>
          </a:lstStyle>
          <a:p>
            <a:r>
              <a:rPr lang="en-US" dirty="0" smtClean="0"/>
              <a:t>Material Readiness Training Cell (MRTC)</a:t>
            </a:r>
            <a:endParaRPr lang="en-US" dirty="0"/>
          </a:p>
        </p:txBody>
      </p:sp>
      <p:sp>
        <p:nvSpPr>
          <p:cNvPr id="89091" name="Rectangle 3"/>
          <p:cNvSpPr>
            <a:spLocks noGrp="1" noChangeArrowheads="1"/>
          </p:cNvSpPr>
          <p:nvPr>
            <p:ph type="subTitle" idx="1"/>
          </p:nvPr>
        </p:nvSpPr>
        <p:spPr>
          <a:xfrm>
            <a:off x="2666999" y="2511822"/>
            <a:ext cx="6096001" cy="1831578"/>
          </a:xfrm>
        </p:spPr>
        <p:txBody>
          <a:bodyPr/>
          <a:lstStyle>
            <a:lvl1pPr marL="0" indent="0" algn="ctr">
              <a:buFont typeface="Wingdings 2" pitchFamily="18" charset="2"/>
              <a:buNone/>
              <a:defRPr sz="3200"/>
            </a:lvl1pPr>
          </a:lstStyle>
          <a:p>
            <a:r>
              <a:rPr lang="en-US" dirty="0" smtClean="0"/>
              <a:t>Click to edit Master subtitle style</a:t>
            </a:r>
            <a:endParaRPr lang="en-US" dirty="0"/>
          </a:p>
        </p:txBody>
      </p:sp>
      <p:sp>
        <p:nvSpPr>
          <p:cNvPr id="2" name="Rectangle 1"/>
          <p:cNvSpPr/>
          <p:nvPr userDrawn="1"/>
        </p:nvSpPr>
        <p:spPr>
          <a:xfrm>
            <a:off x="2133600" y="5562601"/>
            <a:ext cx="4572000" cy="835613"/>
          </a:xfrm>
          <a:prstGeom prst="rect">
            <a:avLst/>
          </a:prstGeom>
        </p:spPr>
        <p:txBody>
          <a:bodyPr>
            <a:spAutoFit/>
          </a:bodyPr>
          <a:lstStyle/>
          <a:p>
            <a:pPr defTabSz="905679" fontAlgn="base">
              <a:lnSpc>
                <a:spcPct val="115000"/>
              </a:lnSpc>
              <a:tabLst>
                <a:tab pos="260509" algn="l"/>
                <a:tab pos="555308" algn="l"/>
                <a:tab pos="898208" algn="l"/>
                <a:tab pos="1241108" algn="l"/>
                <a:tab pos="1502093" algn="l"/>
              </a:tabLst>
            </a:pPr>
            <a:r>
              <a:rPr lang="en-US" sz="1050" dirty="0">
                <a:solidFill>
                  <a:prstClr val="black"/>
                </a:solidFill>
                <a:ea typeface="Times New Roman" panose="02020603050405020304" pitchFamily="18" charset="0"/>
                <a:cs typeface="Times New Roman" panose="02020603050405020304" pitchFamily="18" charset="0"/>
              </a:rPr>
              <a:t>Installations and Logistics </a:t>
            </a:r>
          </a:p>
          <a:p>
            <a:pPr defTabSz="905679" fontAlgn="base">
              <a:lnSpc>
                <a:spcPct val="115000"/>
              </a:lnSpc>
              <a:tabLst>
                <a:tab pos="260509" algn="l"/>
                <a:tab pos="555308" algn="l"/>
                <a:tab pos="898208" algn="l"/>
                <a:tab pos="1241108" algn="l"/>
                <a:tab pos="1502093" algn="l"/>
              </a:tabLst>
            </a:pPr>
            <a:r>
              <a:rPr lang="en-US" sz="1050" dirty="0">
                <a:solidFill>
                  <a:prstClr val="black"/>
                </a:solidFill>
                <a:ea typeface="Times New Roman" panose="02020603050405020304" pitchFamily="18" charset="0"/>
                <a:cs typeface="Times New Roman" panose="02020603050405020304" pitchFamily="18" charset="0"/>
              </a:rPr>
              <a:t>Logistics Plans, Policies and Strategic Mobility Division</a:t>
            </a:r>
          </a:p>
          <a:p>
            <a:pPr defTabSz="905679" fontAlgn="base">
              <a:lnSpc>
                <a:spcPct val="115000"/>
              </a:lnSpc>
              <a:tabLst>
                <a:tab pos="260509" algn="l"/>
                <a:tab pos="555308" algn="l"/>
                <a:tab pos="898208" algn="l"/>
                <a:tab pos="1241108" algn="l"/>
                <a:tab pos="1502093" algn="l"/>
              </a:tabLst>
            </a:pPr>
            <a:r>
              <a:rPr lang="en-US" sz="1050" dirty="0">
                <a:solidFill>
                  <a:prstClr val="black"/>
                </a:solidFill>
                <a:ea typeface="Times New Roman" panose="02020603050405020304" pitchFamily="18" charset="0"/>
                <a:cs typeface="Times New Roman" panose="02020603050405020304" pitchFamily="18" charset="0"/>
              </a:rPr>
              <a:t>3000 Marine Corps Pentagon</a:t>
            </a:r>
          </a:p>
          <a:p>
            <a:pPr defTabSz="905679" fontAlgn="base">
              <a:lnSpc>
                <a:spcPct val="115000"/>
              </a:lnSpc>
              <a:tabLst>
                <a:tab pos="260509" algn="l"/>
                <a:tab pos="555308" algn="l"/>
                <a:tab pos="898208" algn="l"/>
                <a:tab pos="1241108" algn="l"/>
                <a:tab pos="1502093" algn="l"/>
              </a:tabLst>
            </a:pPr>
            <a:r>
              <a:rPr lang="en-US" sz="1050" dirty="0">
                <a:solidFill>
                  <a:prstClr val="black"/>
                </a:solidFill>
                <a:ea typeface="Times New Roman" panose="02020603050405020304" pitchFamily="18" charset="0"/>
                <a:cs typeface="Times New Roman" panose="02020603050405020304" pitchFamily="18" charset="0"/>
              </a:rPr>
              <a:t>Washington, D.C. 20350</a:t>
            </a:r>
          </a:p>
        </p:txBody>
      </p:sp>
    </p:spTree>
    <p:extLst>
      <p:ext uri="{BB962C8B-B14F-4D97-AF65-F5344CB8AC3E}">
        <p14:creationId xmlns:p14="http://schemas.microsoft.com/office/powerpoint/2010/main" val="5490824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sldNum" sz="quarter" idx="10"/>
          </p:nvPr>
        </p:nvSpPr>
        <p:spPr>
          <a:ln/>
        </p:spPr>
        <p:txBody>
          <a:bodyPr/>
          <a:lstStyle>
            <a:lvl1pPr>
              <a:defRPr/>
            </a:lvl1pPr>
          </a:lstStyle>
          <a:p>
            <a:fld id="{6396FF01-DF8F-4E00-9F60-3693A84E4940}" type="slidenum">
              <a:rPr lang="en-US" smtClean="0">
                <a:solidFill>
                  <a:prstClr val="black"/>
                </a:solidFill>
              </a:rPr>
              <a:pPr/>
              <a:t>‹#›</a:t>
            </a:fld>
            <a:endParaRPr lang="en-US">
              <a:solidFill>
                <a:prstClr val="black"/>
              </a:solidFill>
            </a:endParaRPr>
          </a:p>
        </p:txBody>
      </p:sp>
    </p:spTree>
    <p:extLst>
      <p:ext uri="{BB962C8B-B14F-4D97-AF65-F5344CB8AC3E}">
        <p14:creationId xmlns:p14="http://schemas.microsoft.com/office/powerpoint/2010/main" val="118932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1"/>
                </a:solidFill>
              </a:defRPr>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defRPr sz="2800"/>
            </a:lvl1pPr>
            <a:lvl2pPr>
              <a:defRPr sz="2400"/>
            </a:lvl2pPr>
            <a:lvl3pPr>
              <a:defRPr sz="2000"/>
            </a:lvl3pPr>
            <a:lvl4pPr>
              <a:defRPr sz="2000"/>
            </a:lvl4pPr>
            <a:lvl5pPr>
              <a:defRPr sz="20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Rectangle 4"/>
          <p:cNvSpPr>
            <a:spLocks noGrp="1" noChangeArrowheads="1"/>
          </p:cNvSpPr>
          <p:nvPr>
            <p:ph type="sldNum" sz="quarter" idx="10"/>
          </p:nvPr>
        </p:nvSpPr>
        <p:spPr>
          <a:ln/>
        </p:spPr>
        <p:txBody>
          <a:bodyPr/>
          <a:lstStyle>
            <a:lvl1pPr>
              <a:defRPr/>
            </a:lvl1pPr>
          </a:lstStyle>
          <a:p>
            <a:fld id="{6396FF01-DF8F-4E00-9F60-3693A84E4940}" type="slidenum">
              <a:rPr lang="en-US" smtClean="0">
                <a:solidFill>
                  <a:prstClr val="black"/>
                </a:solidFill>
              </a:rPr>
              <a:pPr/>
              <a:t>‹#›</a:t>
            </a:fld>
            <a:endParaRPr lang="en-US">
              <a:solidFill>
                <a:prstClr val="black"/>
              </a:solidFill>
            </a:endParaRPr>
          </a:p>
        </p:txBody>
      </p:sp>
    </p:spTree>
    <p:extLst>
      <p:ext uri="{BB962C8B-B14F-4D97-AF65-F5344CB8AC3E}">
        <p14:creationId xmlns:p14="http://schemas.microsoft.com/office/powerpoint/2010/main" val="15371935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p:cSld name="1_Title Slide">
    <p:spTree>
      <p:nvGrpSpPr>
        <p:cNvPr id="1" name=""/>
        <p:cNvGrpSpPr/>
        <p:nvPr/>
      </p:nvGrpSpPr>
      <p:grpSpPr>
        <a:xfrm>
          <a:off x="0" y="0"/>
          <a:ext cx="0" cy="0"/>
          <a:chOff x="0" y="0"/>
          <a:chExt cx="0" cy="0"/>
        </a:xfrm>
      </p:grpSpPr>
      <p:sp>
        <p:nvSpPr>
          <p:cNvPr id="2" name="Text Box 5"/>
          <p:cNvSpPr txBox="1">
            <a:spLocks noChangeArrowheads="1"/>
          </p:cNvSpPr>
          <p:nvPr/>
        </p:nvSpPr>
        <p:spPr bwMode="auto">
          <a:xfrm>
            <a:off x="2209801" y="6477001"/>
            <a:ext cx="4681538" cy="276999"/>
          </a:xfrm>
          <a:prstGeom prst="rect">
            <a:avLst/>
          </a:prstGeom>
          <a:noFill/>
          <a:ln>
            <a:noFill/>
          </a:ln>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defTabSz="905679">
              <a:defRPr/>
            </a:pPr>
            <a:r>
              <a:rPr lang="en-US" sz="1200" b="1" dirty="0" smtClean="0">
                <a:solidFill>
                  <a:srgbClr val="FF0000"/>
                </a:solidFill>
              </a:rPr>
              <a:t>FOR OFFICIAL USE ONLY</a:t>
            </a:r>
          </a:p>
        </p:txBody>
      </p:sp>
      <p:sp>
        <p:nvSpPr>
          <p:cNvPr id="4" name="Line 8"/>
          <p:cNvSpPr>
            <a:spLocks noChangeShapeType="1"/>
          </p:cNvSpPr>
          <p:nvPr/>
        </p:nvSpPr>
        <p:spPr bwMode="auto">
          <a:xfrm>
            <a:off x="1295400" y="974725"/>
            <a:ext cx="7391400" cy="0"/>
          </a:xfrm>
          <a:prstGeom prst="line">
            <a:avLst/>
          </a:prstGeom>
          <a:noFill/>
          <a:ln w="76200">
            <a:solidFill>
              <a:srgbClr val="FF0000"/>
            </a:solidFill>
            <a:round/>
            <a:headEnd/>
            <a:tailEnd/>
          </a:ln>
        </p:spPr>
        <p:txBody>
          <a:bodyPr/>
          <a:lstStyle/>
          <a:p>
            <a:pPr defTabSz="905679">
              <a:defRPr/>
            </a:pPr>
            <a:endParaRPr lang="en-US" sz="1350">
              <a:solidFill>
                <a:prstClr val="black"/>
              </a:solidFill>
            </a:endParaRPr>
          </a:p>
        </p:txBody>
      </p:sp>
      <p:pic>
        <p:nvPicPr>
          <p:cNvPr id="5" name="Picture 11" descr="MARINE">
            <a:hlinkClick r:id="rId2"/>
          </p:cNvPr>
          <p:cNvPicPr>
            <a:picLocks noChangeAspect="1" noChangeArrowheads="1"/>
          </p:cNvPicPr>
          <p:nvPr/>
        </p:nvPicPr>
        <p:blipFill>
          <a:blip r:embed="rId3" cstate="print"/>
          <a:srcRect/>
          <a:stretch>
            <a:fillRect/>
          </a:stretch>
        </p:blipFill>
        <p:spPr bwMode="auto">
          <a:xfrm rot="10800000" flipH="1" flipV="1">
            <a:off x="228600" y="338138"/>
            <a:ext cx="990600" cy="990600"/>
          </a:xfrm>
          <a:prstGeom prst="rect">
            <a:avLst/>
          </a:prstGeom>
          <a:solidFill>
            <a:schemeClr val="bg1"/>
          </a:solidFill>
          <a:ln w="9525">
            <a:noFill/>
            <a:miter lim="800000"/>
            <a:headEnd/>
            <a:tailEnd/>
          </a:ln>
        </p:spPr>
      </p:pic>
    </p:spTree>
    <p:extLst>
      <p:ext uri="{BB962C8B-B14F-4D97-AF65-F5344CB8AC3E}">
        <p14:creationId xmlns:p14="http://schemas.microsoft.com/office/powerpoint/2010/main" val="2339402944"/>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Bullet Slide">
    <p:spTree>
      <p:nvGrpSpPr>
        <p:cNvPr id="1" name=""/>
        <p:cNvGrpSpPr/>
        <p:nvPr/>
      </p:nvGrpSpPr>
      <p:grpSpPr>
        <a:xfrm>
          <a:off x="0" y="0"/>
          <a:ext cx="0" cy="0"/>
          <a:chOff x="0" y="0"/>
          <a:chExt cx="0" cy="0"/>
        </a:xfrm>
      </p:grpSpPr>
      <p:sp>
        <p:nvSpPr>
          <p:cNvPr id="3" name="Content Placeholder 2"/>
          <p:cNvSpPr>
            <a:spLocks noGrp="1"/>
          </p:cNvSpPr>
          <p:nvPr>
            <p:ph idx="1"/>
          </p:nvPr>
        </p:nvSpPr>
        <p:spPr>
          <a:xfrm>
            <a:off x="365760" y="1097280"/>
            <a:ext cx="8534400" cy="4891723"/>
          </a:xfrm>
          <a:prstGeom prst="rect">
            <a:avLst/>
          </a:prstGeom>
        </p:spPr>
        <p:txBody>
          <a:bodyPr/>
          <a:lstStyle>
            <a:lvl1pPr>
              <a:spcBef>
                <a:spcPts val="1200"/>
              </a:spcBef>
              <a:spcAft>
                <a:spcPts val="300"/>
              </a:spcAft>
              <a:tabLst>
                <a:tab pos="520700" algn="l"/>
              </a:tabLst>
              <a:defRPr sz="2600" b="1"/>
            </a:lvl1pPr>
            <a:lvl2pPr indent="-274320">
              <a:spcAft>
                <a:spcPts val="300"/>
              </a:spcAft>
              <a:defRPr sz="2400" b="1"/>
            </a:lvl2pPr>
            <a:lvl3pPr>
              <a:spcBef>
                <a:spcPts val="0"/>
              </a:spcBef>
              <a:spcAft>
                <a:spcPts val="0"/>
              </a:spcAft>
              <a:tabLst>
                <a:tab pos="1377950" algn="l"/>
              </a:tabLst>
              <a:defRPr sz="2200" b="1"/>
            </a:lvl3pPr>
            <a:lvl4pPr>
              <a:spcBef>
                <a:spcPts val="0"/>
              </a:spcBef>
              <a:spcAft>
                <a:spcPts val="300"/>
              </a:spcAft>
              <a:defRPr b="1"/>
            </a:lvl4pPr>
            <a:lvl5pPr>
              <a:spcBef>
                <a:spcPts val="0"/>
              </a:spcBef>
              <a:spcAft>
                <a:spcPts val="600"/>
              </a:spcAft>
              <a:defRPr b="1"/>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Title 1"/>
          <p:cNvSpPr>
            <a:spLocks noGrp="1"/>
          </p:cNvSpPr>
          <p:nvPr>
            <p:ph type="title"/>
          </p:nvPr>
        </p:nvSpPr>
        <p:spPr>
          <a:xfrm>
            <a:off x="457199" y="186267"/>
            <a:ext cx="7857067" cy="829733"/>
          </a:xfrm>
          <a:prstGeom prst="rect">
            <a:avLst/>
          </a:prstGeom>
        </p:spPr>
        <p:txBody>
          <a:bodyPr>
            <a:normAutofit/>
          </a:bodyPr>
          <a:lstStyle>
            <a:lvl1pPr>
              <a:defRPr sz="4000" b="1"/>
            </a:lvl1pPr>
          </a:lstStyle>
          <a:p>
            <a:r>
              <a:rPr lang="en-US" dirty="0" smtClean="0"/>
              <a:t>Click to edit Master title style</a:t>
            </a:r>
            <a:endParaRPr lang="en-US" dirty="0"/>
          </a:p>
        </p:txBody>
      </p:sp>
    </p:spTree>
    <p:extLst>
      <p:ext uri="{BB962C8B-B14F-4D97-AF65-F5344CB8AC3E}">
        <p14:creationId xmlns:p14="http://schemas.microsoft.com/office/powerpoint/2010/main" val="323507148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Questions Slide">
    <p:spTree>
      <p:nvGrpSpPr>
        <p:cNvPr id="1" name=""/>
        <p:cNvGrpSpPr/>
        <p:nvPr/>
      </p:nvGrpSpPr>
      <p:grpSpPr>
        <a:xfrm>
          <a:off x="0" y="0"/>
          <a:ext cx="0" cy="0"/>
          <a:chOff x="0" y="0"/>
          <a:chExt cx="0" cy="0"/>
        </a:xfrm>
      </p:grpSpPr>
      <p:pic>
        <p:nvPicPr>
          <p:cNvPr id="7" name="Picture 2" descr="C:\Documents and Settings\EBlumenstock\My Documents\Microsoft Clip Organizer\j0078622.wmf"/>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810000" y="2895600"/>
            <a:ext cx="159385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p:nvPr userDrawn="1"/>
        </p:nvSpPr>
        <p:spPr>
          <a:xfrm>
            <a:off x="2590800" y="1219199"/>
            <a:ext cx="3886199" cy="1524001"/>
          </a:xfrm>
          <a:prstGeom prst="rect">
            <a:avLst/>
          </a:prstGeom>
          <a:noFill/>
        </p:spPr>
        <p:txBody>
          <a:bodyPr wrap="none">
            <a:prstTxWarp prst="textChevron">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sz="5400" b="1" spc="50" dirty="0">
                <a:ln w="11430">
                  <a:solidFill>
                    <a:srgbClr val="000099"/>
                  </a:solidFill>
                </a:ln>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Questions ?</a:t>
            </a:r>
          </a:p>
        </p:txBody>
      </p:sp>
    </p:spTree>
    <p:extLst>
      <p:ext uri="{BB962C8B-B14F-4D97-AF65-F5344CB8AC3E}">
        <p14:creationId xmlns:p14="http://schemas.microsoft.com/office/powerpoint/2010/main" val="32649503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Transition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362200"/>
            <a:ext cx="7772400" cy="2365375"/>
          </a:xfrm>
          <a:prstGeom prst="rect">
            <a:avLst/>
          </a:prstGeom>
        </p:spPr>
        <p:txBody>
          <a:bodyPr/>
          <a:lstStyle>
            <a:lvl1pPr>
              <a:defRPr sz="5400" b="1"/>
            </a:lvl1pPr>
          </a:lstStyle>
          <a:p>
            <a:r>
              <a:rPr lang="en-US" dirty="0" smtClean="0"/>
              <a:t>Click to edit Master title style</a:t>
            </a:r>
            <a:endParaRPr lang="en-US" dirty="0"/>
          </a:p>
        </p:txBody>
      </p:sp>
    </p:spTree>
    <p:extLst>
      <p:ext uri="{BB962C8B-B14F-4D97-AF65-F5344CB8AC3E}">
        <p14:creationId xmlns:p14="http://schemas.microsoft.com/office/powerpoint/2010/main" val="2539436772"/>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file:///C:\TEMP\Usmc.GIF" TargetMode="External"/><Relationship Id="rId4" Type="http://schemas.openxmlformats.org/officeDocument/2006/relationships/slideLayout" Target="../slideLayouts/slideLayout4.xml"/><Relationship Id="rId9"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2" y="114304"/>
            <a:ext cx="8107363" cy="103822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336550" y="1366842"/>
            <a:ext cx="8483600" cy="49688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p:txBody>
      </p:sp>
      <p:sp>
        <p:nvSpPr>
          <p:cNvPr id="88068" name="Rectangle 4"/>
          <p:cNvSpPr>
            <a:spLocks noGrp="1" noChangeArrowheads="1"/>
          </p:cNvSpPr>
          <p:nvPr>
            <p:ph type="sldNum" sz="quarter" idx="4"/>
          </p:nvPr>
        </p:nvSpPr>
        <p:spPr bwMode="auto">
          <a:xfrm>
            <a:off x="7239000" y="6589717"/>
            <a:ext cx="1905000" cy="34448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fontAlgn="auto" hangingPunct="0">
              <a:spcBef>
                <a:spcPts val="0"/>
              </a:spcBef>
              <a:spcAft>
                <a:spcPts val="0"/>
              </a:spcAft>
              <a:defRPr sz="900">
                <a:latin typeface="+mn-lt"/>
              </a:defRPr>
            </a:lvl1pPr>
          </a:lstStyle>
          <a:p>
            <a:pPr defTabSz="905679"/>
            <a:fld id="{6396FF01-DF8F-4E00-9F60-3693A84E4940}" type="slidenum">
              <a:rPr lang="en-US" smtClean="0">
                <a:solidFill>
                  <a:prstClr val="black"/>
                </a:solidFill>
              </a:rPr>
              <a:pPr defTabSz="905679"/>
              <a:t>‹#›</a:t>
            </a:fld>
            <a:endParaRPr lang="en-US">
              <a:solidFill>
                <a:prstClr val="black"/>
              </a:solidFill>
            </a:endParaRPr>
          </a:p>
        </p:txBody>
      </p:sp>
      <p:pic>
        <p:nvPicPr>
          <p:cNvPr id="1029" name="Picture 5" descr="C:\TEMP\Usmc.GIF"/>
          <p:cNvPicPr>
            <a:picLocks noChangeAspect="1" noChangeArrowheads="1"/>
          </p:cNvPicPr>
          <p:nvPr/>
        </p:nvPicPr>
        <p:blipFill>
          <a:blip r:embed="rId9" r:link="rId10" cstate="print"/>
          <a:srcRect/>
          <a:stretch>
            <a:fillRect/>
          </a:stretch>
        </p:blipFill>
        <p:spPr bwMode="auto">
          <a:xfrm>
            <a:off x="76200" y="101600"/>
            <a:ext cx="1066800" cy="1062038"/>
          </a:xfrm>
          <a:prstGeom prst="rect">
            <a:avLst/>
          </a:prstGeom>
          <a:noFill/>
          <a:ln w="9525">
            <a:noFill/>
            <a:miter lim="800000"/>
            <a:headEnd/>
            <a:tailEnd/>
          </a:ln>
        </p:spPr>
      </p:pic>
      <p:sp>
        <p:nvSpPr>
          <p:cNvPr id="6" name="Line 8"/>
          <p:cNvSpPr>
            <a:spLocks noChangeShapeType="1"/>
          </p:cNvSpPr>
          <p:nvPr userDrawn="1"/>
        </p:nvSpPr>
        <p:spPr bwMode="auto">
          <a:xfrm>
            <a:off x="1295400" y="1295400"/>
            <a:ext cx="7391400" cy="0"/>
          </a:xfrm>
          <a:prstGeom prst="line">
            <a:avLst/>
          </a:prstGeom>
          <a:noFill/>
          <a:ln w="76200">
            <a:solidFill>
              <a:srgbClr val="FF0000"/>
            </a:solidFill>
            <a:round/>
            <a:headEnd/>
            <a:tailEnd/>
          </a:ln>
        </p:spPr>
        <p:txBody>
          <a:bodyPr/>
          <a:lstStyle/>
          <a:p>
            <a:pPr defTabSz="905679">
              <a:defRPr/>
            </a:pPr>
            <a:endParaRPr lang="en-US" sz="1350">
              <a:solidFill>
                <a:prstClr val="black"/>
              </a:solidFill>
            </a:endParaRPr>
          </a:p>
        </p:txBody>
      </p:sp>
    </p:spTree>
    <p:extLst>
      <p:ext uri="{BB962C8B-B14F-4D97-AF65-F5344CB8AC3E}">
        <p14:creationId xmlns:p14="http://schemas.microsoft.com/office/powerpoint/2010/main" val="2569175850"/>
      </p:ext>
    </p:extLst>
  </p:cSld>
  <p:clrMap bg1="lt1" tx1="dk1" bg2="lt2" tx2="dk2" accent1="accent1" accent2="accent2" accent3="accent3" accent4="accent4" accent5="accent5" accent6="accent6" hlink="hlink" folHlink="folHlink"/>
  <p:sldLayoutIdLst>
    <p:sldLayoutId id="2147483785" r:id="rId1"/>
    <p:sldLayoutId id="2147483786" r:id="rId2"/>
    <p:sldLayoutId id="2147483787" r:id="rId3"/>
    <p:sldLayoutId id="2147483788" r:id="rId4"/>
    <p:sldLayoutId id="2147483789" r:id="rId5"/>
    <p:sldLayoutId id="2147483790" r:id="rId6"/>
    <p:sldLayoutId id="2147483791" r:id="rId7"/>
  </p:sldLayoutIdLst>
  <p:hf hdr="0" ftr="0" dt="0"/>
  <p:txStyles>
    <p:titleStyle>
      <a:lvl1pPr algn="ctr" rtl="0" eaLnBrk="1" fontAlgn="base" hangingPunct="1">
        <a:spcBef>
          <a:spcPct val="0"/>
        </a:spcBef>
        <a:spcAft>
          <a:spcPct val="0"/>
        </a:spcAft>
        <a:defRPr sz="3300" b="1" i="1">
          <a:solidFill>
            <a:schemeClr val="tx2"/>
          </a:solidFill>
          <a:latin typeface="+mj-lt"/>
          <a:ea typeface="+mj-ea"/>
          <a:cs typeface="+mj-cs"/>
        </a:defRPr>
      </a:lvl1pPr>
      <a:lvl2pPr algn="ctr" rtl="0" eaLnBrk="1" fontAlgn="base" hangingPunct="1">
        <a:spcBef>
          <a:spcPct val="0"/>
        </a:spcBef>
        <a:spcAft>
          <a:spcPct val="0"/>
        </a:spcAft>
        <a:defRPr sz="3300" b="1" i="1">
          <a:solidFill>
            <a:schemeClr val="tx2"/>
          </a:solidFill>
          <a:latin typeface="Times New Roman" pitchFamily="18" charset="0"/>
        </a:defRPr>
      </a:lvl2pPr>
      <a:lvl3pPr algn="ctr" rtl="0" eaLnBrk="1" fontAlgn="base" hangingPunct="1">
        <a:spcBef>
          <a:spcPct val="0"/>
        </a:spcBef>
        <a:spcAft>
          <a:spcPct val="0"/>
        </a:spcAft>
        <a:defRPr sz="3300" b="1" i="1">
          <a:solidFill>
            <a:schemeClr val="tx2"/>
          </a:solidFill>
          <a:latin typeface="Times New Roman" pitchFamily="18" charset="0"/>
        </a:defRPr>
      </a:lvl3pPr>
      <a:lvl4pPr algn="ctr" rtl="0" eaLnBrk="1" fontAlgn="base" hangingPunct="1">
        <a:spcBef>
          <a:spcPct val="0"/>
        </a:spcBef>
        <a:spcAft>
          <a:spcPct val="0"/>
        </a:spcAft>
        <a:defRPr sz="3300" b="1" i="1">
          <a:solidFill>
            <a:schemeClr val="tx2"/>
          </a:solidFill>
          <a:latin typeface="Times New Roman" pitchFamily="18" charset="0"/>
        </a:defRPr>
      </a:lvl4pPr>
      <a:lvl5pPr algn="ctr" rtl="0" eaLnBrk="1" fontAlgn="base" hangingPunct="1">
        <a:spcBef>
          <a:spcPct val="0"/>
        </a:spcBef>
        <a:spcAft>
          <a:spcPct val="0"/>
        </a:spcAft>
        <a:defRPr sz="3300" b="1" i="1">
          <a:solidFill>
            <a:schemeClr val="tx2"/>
          </a:solidFill>
          <a:latin typeface="Times New Roman" pitchFamily="18" charset="0"/>
        </a:defRPr>
      </a:lvl5pPr>
      <a:lvl6pPr marL="342900" algn="ctr" rtl="0" eaLnBrk="1" fontAlgn="base" hangingPunct="1">
        <a:spcBef>
          <a:spcPct val="0"/>
        </a:spcBef>
        <a:spcAft>
          <a:spcPct val="0"/>
        </a:spcAft>
        <a:defRPr sz="3300" b="1" i="1">
          <a:solidFill>
            <a:schemeClr val="tx2"/>
          </a:solidFill>
          <a:latin typeface="Times New Roman" pitchFamily="18" charset="0"/>
        </a:defRPr>
      </a:lvl6pPr>
      <a:lvl7pPr marL="685800" algn="ctr" rtl="0" eaLnBrk="1" fontAlgn="base" hangingPunct="1">
        <a:spcBef>
          <a:spcPct val="0"/>
        </a:spcBef>
        <a:spcAft>
          <a:spcPct val="0"/>
        </a:spcAft>
        <a:defRPr sz="3300" b="1" i="1">
          <a:solidFill>
            <a:schemeClr val="tx2"/>
          </a:solidFill>
          <a:latin typeface="Times New Roman" pitchFamily="18" charset="0"/>
        </a:defRPr>
      </a:lvl7pPr>
      <a:lvl8pPr marL="1028700" algn="ctr" rtl="0" eaLnBrk="1" fontAlgn="base" hangingPunct="1">
        <a:spcBef>
          <a:spcPct val="0"/>
        </a:spcBef>
        <a:spcAft>
          <a:spcPct val="0"/>
        </a:spcAft>
        <a:defRPr sz="3300" b="1" i="1">
          <a:solidFill>
            <a:schemeClr val="tx2"/>
          </a:solidFill>
          <a:latin typeface="Times New Roman" pitchFamily="18" charset="0"/>
        </a:defRPr>
      </a:lvl8pPr>
      <a:lvl9pPr marL="1371600" algn="ctr" rtl="0" eaLnBrk="1" fontAlgn="base" hangingPunct="1">
        <a:spcBef>
          <a:spcPct val="0"/>
        </a:spcBef>
        <a:spcAft>
          <a:spcPct val="0"/>
        </a:spcAft>
        <a:defRPr sz="3300" b="1" i="1">
          <a:solidFill>
            <a:schemeClr val="tx2"/>
          </a:solidFill>
          <a:latin typeface="Times New Roman" pitchFamily="18" charset="0"/>
        </a:defRPr>
      </a:lvl9pPr>
    </p:titleStyle>
    <p:bodyStyle>
      <a:lvl1pPr marL="342900" indent="-342900" algn="l" rtl="0" eaLnBrk="1" fontAlgn="base" hangingPunct="1">
        <a:spcBef>
          <a:spcPct val="20000"/>
        </a:spcBef>
        <a:spcAft>
          <a:spcPct val="0"/>
        </a:spcAft>
        <a:buClr>
          <a:srgbClr val="FF0000"/>
        </a:buClr>
        <a:buFont typeface="Wingdings 2" pitchFamily="18" charset="2"/>
        <a:buChar char="è"/>
        <a:defRPr sz="2800">
          <a:solidFill>
            <a:schemeClr val="tx1"/>
          </a:solidFill>
          <a:latin typeface="+mn-lt"/>
          <a:ea typeface="+mn-ea"/>
          <a:cs typeface="+mn-cs"/>
        </a:defRPr>
      </a:lvl1pPr>
      <a:lvl2pPr marL="726281" indent="-297656" algn="l" rtl="0" eaLnBrk="1" fontAlgn="base" hangingPunct="1">
        <a:spcBef>
          <a:spcPct val="20000"/>
        </a:spcBef>
        <a:spcAft>
          <a:spcPct val="0"/>
        </a:spcAft>
        <a:buClr>
          <a:srgbClr val="FF0000"/>
        </a:buClr>
        <a:buSzPct val="125000"/>
        <a:buFont typeface="Wingdings" pitchFamily="2" charset="2"/>
        <a:buChar char="²"/>
        <a:defRPr sz="2400">
          <a:solidFill>
            <a:schemeClr val="tx1"/>
          </a:solidFill>
          <a:latin typeface="+mn-lt"/>
        </a:defRPr>
      </a:lvl2pPr>
      <a:lvl3pPr marL="1028700" indent="-216694" algn="l" rtl="0" eaLnBrk="1" fontAlgn="base" hangingPunct="1">
        <a:spcBef>
          <a:spcPct val="20000"/>
        </a:spcBef>
        <a:spcAft>
          <a:spcPct val="0"/>
        </a:spcAft>
        <a:buClr>
          <a:srgbClr val="FF0000"/>
        </a:buClr>
        <a:buFont typeface="Wingdings" pitchFamily="2" charset="2"/>
        <a:buChar char="ª"/>
        <a:defRPr sz="2000">
          <a:solidFill>
            <a:schemeClr val="tx1"/>
          </a:solidFill>
          <a:latin typeface="+mn-lt"/>
        </a:defRPr>
      </a:lvl3pPr>
      <a:lvl4pPr marL="1331119" indent="-216694" algn="l" rtl="0" eaLnBrk="1" fontAlgn="base" hangingPunct="1">
        <a:spcBef>
          <a:spcPct val="20000"/>
        </a:spcBef>
        <a:spcAft>
          <a:spcPct val="0"/>
        </a:spcAft>
        <a:buChar char="–"/>
        <a:defRPr sz="2000">
          <a:solidFill>
            <a:schemeClr val="tx1"/>
          </a:solidFill>
          <a:latin typeface="+mn-lt"/>
        </a:defRPr>
      </a:lvl4pPr>
      <a:lvl5pPr marL="1628775" indent="-171450" algn="l" rtl="0" eaLnBrk="1" fontAlgn="base" hangingPunct="1">
        <a:spcBef>
          <a:spcPct val="20000"/>
        </a:spcBef>
        <a:spcAft>
          <a:spcPct val="0"/>
        </a:spcAft>
        <a:buChar char="»"/>
        <a:defRPr sz="2000">
          <a:solidFill>
            <a:schemeClr val="tx1"/>
          </a:solidFill>
          <a:latin typeface="+mn-lt"/>
        </a:defRPr>
      </a:lvl5pPr>
      <a:lvl6pPr marL="1971675" indent="-171450" algn="l" rtl="0" eaLnBrk="1" fontAlgn="base" hangingPunct="1">
        <a:spcBef>
          <a:spcPct val="20000"/>
        </a:spcBef>
        <a:spcAft>
          <a:spcPct val="0"/>
        </a:spcAft>
        <a:buChar char="»"/>
        <a:defRPr sz="1500">
          <a:solidFill>
            <a:schemeClr val="tx1"/>
          </a:solidFill>
          <a:latin typeface="+mn-lt"/>
        </a:defRPr>
      </a:lvl6pPr>
      <a:lvl7pPr marL="2314575" indent="-171450" algn="l" rtl="0" eaLnBrk="1" fontAlgn="base" hangingPunct="1">
        <a:spcBef>
          <a:spcPct val="20000"/>
        </a:spcBef>
        <a:spcAft>
          <a:spcPct val="0"/>
        </a:spcAft>
        <a:buChar char="»"/>
        <a:defRPr sz="1500">
          <a:solidFill>
            <a:schemeClr val="tx1"/>
          </a:solidFill>
          <a:latin typeface="+mn-lt"/>
        </a:defRPr>
      </a:lvl7pPr>
      <a:lvl8pPr marL="2657475" indent="-171450" algn="l" rtl="0" eaLnBrk="1" fontAlgn="base" hangingPunct="1">
        <a:spcBef>
          <a:spcPct val="20000"/>
        </a:spcBef>
        <a:spcAft>
          <a:spcPct val="0"/>
        </a:spcAft>
        <a:buChar char="»"/>
        <a:defRPr sz="1500">
          <a:solidFill>
            <a:schemeClr val="tx1"/>
          </a:solidFill>
          <a:latin typeface="+mn-lt"/>
        </a:defRPr>
      </a:lvl8pPr>
      <a:lvl9pPr marL="3000375" indent="-171450" algn="l" rtl="0" eaLnBrk="1" fontAlgn="base" hangingPunct="1">
        <a:spcBef>
          <a:spcPct val="20000"/>
        </a:spcBef>
        <a:spcAft>
          <a:spcPct val="0"/>
        </a:spcAft>
        <a:buChar char="»"/>
        <a:defRPr sz="1500">
          <a:solidFill>
            <a:schemeClr val="tx1"/>
          </a:solidFill>
          <a:latin typeface="+mn-lt"/>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47.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3"/>
          <p:cNvSpPr>
            <a:spLocks noGrp="1"/>
          </p:cNvSpPr>
          <p:nvPr>
            <p:ph type="subTitle" idx="1"/>
          </p:nvPr>
        </p:nvSpPr>
        <p:spPr>
          <a:xfrm>
            <a:off x="2666999" y="2511822"/>
            <a:ext cx="6096001" cy="2212578"/>
          </a:xfrm>
        </p:spPr>
        <p:txBody>
          <a:bodyPr/>
          <a:lstStyle/>
          <a:p>
            <a:r>
              <a:rPr lang="en-US" sz="2800" b="1" dirty="0"/>
              <a:t>Maintenance Management </a:t>
            </a:r>
            <a:r>
              <a:rPr lang="en-US" sz="2800" b="1" dirty="0" smtClean="0"/>
              <a:t>Supervisor </a:t>
            </a:r>
            <a:r>
              <a:rPr lang="en-US" sz="2800" b="1" dirty="0"/>
              <a:t>Course (</a:t>
            </a:r>
            <a:r>
              <a:rPr lang="en-US" sz="2800" b="1" dirty="0" err="1" smtClean="0"/>
              <a:t>MMSC</a:t>
            </a:r>
            <a:r>
              <a:rPr lang="en-US" sz="2800" b="1" dirty="0" smtClean="0"/>
              <a:t>)</a:t>
            </a:r>
          </a:p>
          <a:p>
            <a:endParaRPr lang="en-US" sz="2800" b="1" dirty="0" smtClean="0"/>
          </a:p>
          <a:p>
            <a:r>
              <a:rPr lang="en-US" sz="2800" b="1" dirty="0" smtClean="0"/>
              <a:t>Calibrations Program</a:t>
            </a:r>
          </a:p>
          <a:p>
            <a:endParaRPr lang="en-US" dirty="0"/>
          </a:p>
          <a:p>
            <a:endParaRPr lang="en-US" dirty="0"/>
          </a:p>
        </p:txBody>
      </p:sp>
      <p:sp>
        <p:nvSpPr>
          <p:cNvPr id="6" name="Rectangle 2"/>
          <p:cNvSpPr>
            <a:spLocks noGrp="1" noChangeArrowheads="1"/>
          </p:cNvSpPr>
          <p:nvPr>
            <p:ph type="ctrTitle"/>
          </p:nvPr>
        </p:nvSpPr>
        <p:spPr>
          <a:xfrm>
            <a:off x="2667000" y="640556"/>
            <a:ext cx="6096000" cy="1427163"/>
          </a:xfrm>
        </p:spPr>
        <p:txBody>
          <a:bodyPr/>
          <a:lstStyle>
            <a:lvl1pPr>
              <a:defRPr sz="4400"/>
            </a:lvl1pPr>
          </a:lstStyle>
          <a:p>
            <a:r>
              <a:rPr lang="en-US" i="0" dirty="0" smtClean="0">
                <a:solidFill>
                  <a:schemeClr val="tx1"/>
                </a:solidFill>
              </a:rPr>
              <a:t>Materiel Readiness Training Cell (MRTC)</a:t>
            </a:r>
            <a:endParaRPr lang="en-US" i="0" dirty="0">
              <a:solidFill>
                <a:schemeClr val="tx1"/>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Overview</a:t>
            </a:r>
            <a:endParaRPr lang="en-US" b="1" dirty="0"/>
          </a:p>
        </p:txBody>
      </p:sp>
      <p:sp>
        <p:nvSpPr>
          <p:cNvPr id="3" name="Content Placeholder 2"/>
          <p:cNvSpPr>
            <a:spLocks noGrp="1"/>
          </p:cNvSpPr>
          <p:nvPr>
            <p:ph idx="1"/>
          </p:nvPr>
        </p:nvSpPr>
        <p:spPr>
          <a:xfrm>
            <a:off x="914400" y="1620842"/>
            <a:ext cx="8229600" cy="4968875"/>
          </a:xfrm>
        </p:spPr>
        <p:txBody>
          <a:bodyPr>
            <a:noAutofit/>
          </a:bodyPr>
          <a:lstStyle/>
          <a:p>
            <a:pPr marL="0" indent="0">
              <a:buNone/>
            </a:pPr>
            <a:r>
              <a:rPr lang="en-US" sz="2800" dirty="0" smtClean="0"/>
              <a:t>The </a:t>
            </a:r>
            <a:r>
              <a:rPr lang="en-US" sz="2800" dirty="0"/>
              <a:t>purpose of this </a:t>
            </a:r>
            <a:r>
              <a:rPr lang="en-US" sz="2800" dirty="0" smtClean="0"/>
              <a:t>class </a:t>
            </a:r>
            <a:r>
              <a:rPr lang="en-US" sz="2800" dirty="0"/>
              <a:t>is to familiarize you with the Marine Corps Calibration </a:t>
            </a:r>
            <a:r>
              <a:rPr lang="en-US" sz="2800" dirty="0" smtClean="0"/>
              <a:t>Control Program and how it functions in GCSS-MC </a:t>
            </a:r>
          </a:p>
          <a:p>
            <a:endParaRPr lang="en-US" sz="2000" dirty="0"/>
          </a:p>
          <a:p>
            <a:endParaRPr lang="en-US" sz="2000" dirty="0" smtClean="0"/>
          </a:p>
          <a:p>
            <a:pPr marL="0" indent="0">
              <a:buNone/>
            </a:pPr>
            <a:endParaRPr lang="en-US" sz="1600" dirty="0"/>
          </a:p>
          <a:p>
            <a:endParaRPr lang="en-US" sz="2400" dirty="0"/>
          </a:p>
          <a:p>
            <a:endParaRPr lang="en-US" sz="2400" dirty="0" smtClean="0"/>
          </a:p>
          <a:p>
            <a:endParaRPr lang="en-US" sz="2800" dirty="0" smtClean="0">
              <a:cs typeface="Arial" charset="0"/>
            </a:endParaRPr>
          </a:p>
          <a:p>
            <a:pPr lvl="1"/>
            <a:endParaRPr lang="en-US" sz="2200" dirty="0" smtClean="0"/>
          </a:p>
          <a:p>
            <a:pPr lvl="1"/>
            <a:endParaRPr lang="en-US" sz="2000" dirty="0" smtClean="0"/>
          </a:p>
          <a:p>
            <a:endParaRPr lang="en-US" sz="1600" dirty="0"/>
          </a:p>
        </p:txBody>
      </p:sp>
      <p:sp>
        <p:nvSpPr>
          <p:cNvPr id="4" name="Slide Number Placeholder 3"/>
          <p:cNvSpPr>
            <a:spLocks noGrp="1"/>
          </p:cNvSpPr>
          <p:nvPr>
            <p:ph type="sldNum" sz="quarter" idx="10"/>
          </p:nvPr>
        </p:nvSpPr>
        <p:spPr/>
        <p:txBody>
          <a:bodyPr/>
          <a:lstStyle/>
          <a:p>
            <a:fld id="{EA7C8D44-3667-46F6-9772-CC52308E2A7F}" type="slidenum">
              <a:rPr kumimoji="0" lang="en-US" smtClean="0"/>
              <a:pPr/>
              <a:t>2</a:t>
            </a:fld>
            <a:endParaRPr kumimoji="0" lang="en-US" dirty="0"/>
          </a:p>
        </p:txBody>
      </p:sp>
    </p:spTree>
    <p:extLst>
      <p:ext uri="{BB962C8B-B14F-4D97-AF65-F5344CB8AC3E}">
        <p14:creationId xmlns:p14="http://schemas.microsoft.com/office/powerpoint/2010/main" val="310104690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b="1" dirty="0" smtClean="0"/>
              <a:t>Topics</a:t>
            </a:r>
            <a:endParaRPr lang="en-US" b="1" dirty="0"/>
          </a:p>
        </p:txBody>
      </p:sp>
      <p:sp>
        <p:nvSpPr>
          <p:cNvPr id="5" name="Slide Number Placeholder 4"/>
          <p:cNvSpPr>
            <a:spLocks noGrp="1"/>
          </p:cNvSpPr>
          <p:nvPr>
            <p:ph type="sldNum" sz="quarter" idx="10"/>
          </p:nvPr>
        </p:nvSpPr>
        <p:spPr/>
        <p:txBody>
          <a:bodyPr/>
          <a:lstStyle/>
          <a:p>
            <a:fld id="{EA7C8D44-3667-46F6-9772-CC52308E2A7F}" type="slidenum">
              <a:rPr lang="en-US" smtClean="0"/>
              <a:pPr/>
              <a:t>3</a:t>
            </a:fld>
            <a:endParaRPr lang="en-US" dirty="0"/>
          </a:p>
        </p:txBody>
      </p:sp>
      <p:sp>
        <p:nvSpPr>
          <p:cNvPr id="7" name="Content Placeholder 2"/>
          <p:cNvSpPr>
            <a:spLocks noGrp="1"/>
          </p:cNvSpPr>
          <p:nvPr>
            <p:ph idx="1"/>
          </p:nvPr>
        </p:nvSpPr>
        <p:spPr>
          <a:xfrm>
            <a:off x="914400" y="1600204"/>
            <a:ext cx="8077200" cy="5181596"/>
          </a:xfrm>
        </p:spPr>
        <p:txBody>
          <a:bodyPr>
            <a:normAutofit/>
          </a:bodyPr>
          <a:lstStyle/>
          <a:p>
            <a:r>
              <a:rPr lang="en-US" sz="2000" dirty="0" smtClean="0"/>
              <a:t>Program Requirements</a:t>
            </a:r>
          </a:p>
          <a:p>
            <a:endParaRPr lang="en-US" sz="2000" dirty="0" smtClean="0"/>
          </a:p>
          <a:p>
            <a:r>
              <a:rPr lang="en-US" sz="2000" dirty="0" smtClean="0"/>
              <a:t>Responsibilities</a:t>
            </a:r>
          </a:p>
          <a:p>
            <a:endParaRPr lang="en-US" sz="2000" dirty="0" smtClean="0"/>
          </a:p>
          <a:p>
            <a:r>
              <a:rPr lang="en-US" sz="2000" dirty="0"/>
              <a:t>Calibration </a:t>
            </a:r>
            <a:r>
              <a:rPr lang="en-US" sz="2000" dirty="0" smtClean="0"/>
              <a:t>Categories</a:t>
            </a:r>
          </a:p>
          <a:p>
            <a:endParaRPr lang="en-US" sz="2000" dirty="0" smtClean="0"/>
          </a:p>
          <a:p>
            <a:r>
              <a:rPr lang="en-US" sz="2000" dirty="0" smtClean="0"/>
              <a:t>PM/Cal </a:t>
            </a:r>
            <a:r>
              <a:rPr lang="en-US" sz="2000" dirty="0" smtClean="0"/>
              <a:t>Scheduling </a:t>
            </a:r>
            <a:r>
              <a:rPr lang="en-US" sz="2000" dirty="0" smtClean="0"/>
              <a:t>Form</a:t>
            </a:r>
          </a:p>
          <a:p>
            <a:endParaRPr lang="en-US" sz="2000" dirty="0" smtClean="0"/>
          </a:p>
          <a:p>
            <a:r>
              <a:rPr lang="en-US" sz="2000" dirty="0"/>
              <a:t>Calibration Service </a:t>
            </a:r>
            <a:r>
              <a:rPr lang="en-US" sz="2000" dirty="0" smtClean="0"/>
              <a:t>Request</a:t>
            </a:r>
            <a:endParaRPr lang="en-US" sz="2000" dirty="0" smtClean="0"/>
          </a:p>
          <a:p>
            <a:endParaRPr lang="en-US" sz="2000" dirty="0" smtClean="0"/>
          </a:p>
          <a:p>
            <a:r>
              <a:rPr lang="en-US" sz="2000" dirty="0" smtClean="0"/>
              <a:t>Calibration Report</a:t>
            </a:r>
          </a:p>
          <a:p>
            <a:endParaRPr lang="en-US" sz="2000" dirty="0" smtClean="0"/>
          </a:p>
          <a:p>
            <a:r>
              <a:rPr lang="en-US" sz="2000" dirty="0" smtClean="0"/>
              <a:t>External Calibration Programs</a:t>
            </a:r>
          </a:p>
          <a:p>
            <a:endParaRPr lang="en-US" sz="2000" dirty="0" smtClean="0"/>
          </a:p>
          <a:p>
            <a:endParaRPr lang="en-US" sz="2000" dirty="0"/>
          </a:p>
        </p:txBody>
      </p:sp>
    </p:spTree>
    <p:extLst>
      <p:ext uri="{BB962C8B-B14F-4D97-AF65-F5344CB8AC3E}">
        <p14:creationId xmlns:p14="http://schemas.microsoft.com/office/powerpoint/2010/main" val="337730867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C:\Documents and Settings\EBlumenstock\My Documents\Microsoft Clip Organizer\j0078622.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10000" y="2895600"/>
            <a:ext cx="159385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2590800" y="1219199"/>
            <a:ext cx="3886199" cy="1524001"/>
          </a:xfrm>
          <a:prstGeom prst="rect">
            <a:avLst/>
          </a:prstGeom>
          <a:noFill/>
        </p:spPr>
        <p:txBody>
          <a:bodyPr wrap="none">
            <a:prstTxWarp prst="textChevron">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sz="5400" b="1" spc="50" dirty="0">
                <a:ln w="11430">
                  <a:solidFill>
                    <a:srgbClr val="000099"/>
                  </a:solidFill>
                </a:ln>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Questions ?</a:t>
            </a:r>
          </a:p>
        </p:txBody>
      </p:sp>
      <p:sp>
        <p:nvSpPr>
          <p:cNvPr id="4" name="Title 1"/>
          <p:cNvSpPr txBox="1">
            <a:spLocks/>
          </p:cNvSpPr>
          <p:nvPr/>
        </p:nvSpPr>
        <p:spPr>
          <a:xfrm>
            <a:off x="685802" y="114304"/>
            <a:ext cx="8107363" cy="1038225"/>
          </a:xfrm>
          <a:prstGeom prst="rect">
            <a:avLst/>
          </a:prstGeom>
        </p:spPr>
        <p:txBody>
          <a:bodyPr/>
          <a:lstStyle>
            <a:lvl1pPr algn="ctr" rtl="0" eaLnBrk="1" fontAlgn="base" hangingPunct="1">
              <a:spcBef>
                <a:spcPct val="0"/>
              </a:spcBef>
              <a:spcAft>
                <a:spcPct val="0"/>
              </a:spcAft>
              <a:defRPr sz="3300" b="1" i="1">
                <a:solidFill>
                  <a:schemeClr val="tx2"/>
                </a:solidFill>
                <a:latin typeface="+mj-lt"/>
                <a:ea typeface="+mj-ea"/>
                <a:cs typeface="+mj-cs"/>
              </a:defRPr>
            </a:lvl1pPr>
            <a:lvl2pPr algn="ctr" rtl="0" eaLnBrk="1" fontAlgn="base" hangingPunct="1">
              <a:spcBef>
                <a:spcPct val="0"/>
              </a:spcBef>
              <a:spcAft>
                <a:spcPct val="0"/>
              </a:spcAft>
              <a:defRPr sz="3300" b="1" i="1">
                <a:solidFill>
                  <a:schemeClr val="tx2"/>
                </a:solidFill>
                <a:latin typeface="Times New Roman" pitchFamily="18" charset="0"/>
              </a:defRPr>
            </a:lvl2pPr>
            <a:lvl3pPr algn="ctr" rtl="0" eaLnBrk="1" fontAlgn="base" hangingPunct="1">
              <a:spcBef>
                <a:spcPct val="0"/>
              </a:spcBef>
              <a:spcAft>
                <a:spcPct val="0"/>
              </a:spcAft>
              <a:defRPr sz="3300" b="1" i="1">
                <a:solidFill>
                  <a:schemeClr val="tx2"/>
                </a:solidFill>
                <a:latin typeface="Times New Roman" pitchFamily="18" charset="0"/>
              </a:defRPr>
            </a:lvl3pPr>
            <a:lvl4pPr algn="ctr" rtl="0" eaLnBrk="1" fontAlgn="base" hangingPunct="1">
              <a:spcBef>
                <a:spcPct val="0"/>
              </a:spcBef>
              <a:spcAft>
                <a:spcPct val="0"/>
              </a:spcAft>
              <a:defRPr sz="3300" b="1" i="1">
                <a:solidFill>
                  <a:schemeClr val="tx2"/>
                </a:solidFill>
                <a:latin typeface="Times New Roman" pitchFamily="18" charset="0"/>
              </a:defRPr>
            </a:lvl4pPr>
            <a:lvl5pPr algn="ctr" rtl="0" eaLnBrk="1" fontAlgn="base" hangingPunct="1">
              <a:spcBef>
                <a:spcPct val="0"/>
              </a:spcBef>
              <a:spcAft>
                <a:spcPct val="0"/>
              </a:spcAft>
              <a:defRPr sz="3300" b="1" i="1">
                <a:solidFill>
                  <a:schemeClr val="tx2"/>
                </a:solidFill>
                <a:latin typeface="Times New Roman" pitchFamily="18" charset="0"/>
              </a:defRPr>
            </a:lvl5pPr>
            <a:lvl6pPr marL="342900" algn="ctr" rtl="0" eaLnBrk="1" fontAlgn="base" hangingPunct="1">
              <a:spcBef>
                <a:spcPct val="0"/>
              </a:spcBef>
              <a:spcAft>
                <a:spcPct val="0"/>
              </a:spcAft>
              <a:defRPr sz="3300" b="1" i="1">
                <a:solidFill>
                  <a:schemeClr val="tx2"/>
                </a:solidFill>
                <a:latin typeface="Times New Roman" pitchFamily="18" charset="0"/>
              </a:defRPr>
            </a:lvl6pPr>
            <a:lvl7pPr marL="685800" algn="ctr" rtl="0" eaLnBrk="1" fontAlgn="base" hangingPunct="1">
              <a:spcBef>
                <a:spcPct val="0"/>
              </a:spcBef>
              <a:spcAft>
                <a:spcPct val="0"/>
              </a:spcAft>
              <a:defRPr sz="3300" b="1" i="1">
                <a:solidFill>
                  <a:schemeClr val="tx2"/>
                </a:solidFill>
                <a:latin typeface="Times New Roman" pitchFamily="18" charset="0"/>
              </a:defRPr>
            </a:lvl7pPr>
            <a:lvl8pPr marL="1028700" algn="ctr" rtl="0" eaLnBrk="1" fontAlgn="base" hangingPunct="1">
              <a:spcBef>
                <a:spcPct val="0"/>
              </a:spcBef>
              <a:spcAft>
                <a:spcPct val="0"/>
              </a:spcAft>
              <a:defRPr sz="3300" b="1" i="1">
                <a:solidFill>
                  <a:schemeClr val="tx2"/>
                </a:solidFill>
                <a:latin typeface="Times New Roman" pitchFamily="18" charset="0"/>
              </a:defRPr>
            </a:lvl8pPr>
            <a:lvl9pPr marL="1371600" algn="ctr" rtl="0" eaLnBrk="1" fontAlgn="base" hangingPunct="1">
              <a:spcBef>
                <a:spcPct val="0"/>
              </a:spcBef>
              <a:spcAft>
                <a:spcPct val="0"/>
              </a:spcAft>
              <a:defRPr sz="3300" b="1" i="1">
                <a:solidFill>
                  <a:schemeClr val="tx2"/>
                </a:solidFill>
                <a:latin typeface="Times New Roman" pitchFamily="18" charset="0"/>
              </a:defRPr>
            </a:lvl9pPr>
          </a:lstStyle>
          <a:p>
            <a:r>
              <a:rPr lang="en-US" dirty="0">
                <a:solidFill>
                  <a:schemeClr val="tx1"/>
                </a:solidFill>
              </a:rPr>
              <a:t>Calibrations Program</a:t>
            </a:r>
            <a:endParaRPr lang="en-US" kern="0" dirty="0">
              <a:solidFill>
                <a:schemeClr val="tx1"/>
              </a:solidFill>
            </a:endParaRPr>
          </a:p>
        </p:txBody>
      </p:sp>
    </p:spTree>
    <p:extLst>
      <p:ext uri="{BB962C8B-B14F-4D97-AF65-F5344CB8AC3E}">
        <p14:creationId xmlns:p14="http://schemas.microsoft.com/office/powerpoint/2010/main" val="3521177783"/>
      </p:ext>
    </p:extLst>
  </p:cSld>
  <p:clrMapOvr>
    <a:masterClrMapping/>
  </p:clrMapOvr>
  <p:transition spd="slow"/>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Calibration Program Purpose</a:t>
            </a:r>
            <a:endParaRPr lang="en-US" b="1" dirty="0">
              <a:cs typeface="Calibri" pitchFamily="34" charset="0"/>
            </a:endParaRPr>
          </a:p>
        </p:txBody>
      </p:sp>
      <p:sp>
        <p:nvSpPr>
          <p:cNvPr id="3" name="Content Placeholder 2"/>
          <p:cNvSpPr>
            <a:spLocks noGrp="1"/>
          </p:cNvSpPr>
          <p:nvPr>
            <p:ph idx="1"/>
          </p:nvPr>
        </p:nvSpPr>
        <p:spPr>
          <a:xfrm>
            <a:off x="914400" y="1600398"/>
            <a:ext cx="8229600" cy="4968875"/>
          </a:xfrm>
          <a:noFill/>
          <a:ln w="9525">
            <a:noFill/>
            <a:miter lim="800000"/>
            <a:headEnd/>
            <a:tailEnd/>
          </a:ln>
        </p:spPr>
        <p:txBody>
          <a:bodyPr vert="horz" wrap="square" lIns="91440" tIns="45720" rIns="91440" bIns="45720" numCol="1" anchor="t" anchorCtr="0" compatLnSpc="1">
            <a:prstTxWarp prst="textNoShape">
              <a:avLst/>
            </a:prstTxWarp>
          </a:bodyPr>
          <a:lstStyle/>
          <a:p>
            <a:r>
              <a:rPr lang="en-US" sz="2800" dirty="0" smtClean="0"/>
              <a:t>Method of exercising </a:t>
            </a:r>
            <a:r>
              <a:rPr lang="en-US" sz="2800" dirty="0"/>
              <a:t>control over the unit’s calibration program for test, measurement, and diagnostic equipment (TMDE</a:t>
            </a:r>
            <a:r>
              <a:rPr lang="en-US" sz="2800" dirty="0" smtClean="0"/>
              <a:t>)</a:t>
            </a:r>
          </a:p>
          <a:p>
            <a:endParaRPr lang="en-US" sz="2800" dirty="0" smtClean="0"/>
          </a:p>
          <a:p>
            <a:endParaRPr lang="en-US" dirty="0"/>
          </a:p>
          <a:p>
            <a:endParaRPr lang="en-US" dirty="0"/>
          </a:p>
          <a:p>
            <a:endParaRPr lang="en-US" dirty="0"/>
          </a:p>
          <a:p>
            <a:endParaRPr lang="en-US" dirty="0"/>
          </a:p>
          <a:p>
            <a:endParaRPr lang="en-US" dirty="0"/>
          </a:p>
        </p:txBody>
      </p:sp>
      <p:sp>
        <p:nvSpPr>
          <p:cNvPr id="5" name="Slide Number Placeholder 4"/>
          <p:cNvSpPr>
            <a:spLocks noGrp="1"/>
          </p:cNvSpPr>
          <p:nvPr>
            <p:ph type="sldNum" sz="quarter" idx="10"/>
          </p:nvPr>
        </p:nvSpPr>
        <p:spPr/>
        <p:txBody>
          <a:bodyPr/>
          <a:lstStyle/>
          <a:p>
            <a:fld id="{EA7C8D44-3667-46F6-9772-CC52308E2A7F}" type="slidenum">
              <a:rPr lang="en-US" smtClean="0"/>
              <a:pPr/>
              <a:t>5</a:t>
            </a:fld>
            <a:endParaRPr lang="en-US" dirty="0"/>
          </a:p>
        </p:txBody>
      </p:sp>
    </p:spTree>
    <p:extLst>
      <p:ext uri="{BB962C8B-B14F-4D97-AF65-F5344CB8AC3E}">
        <p14:creationId xmlns:p14="http://schemas.microsoft.com/office/powerpoint/2010/main" val="381144665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Calibration Program Criteria</a:t>
            </a:r>
            <a:endParaRPr lang="en-US" b="1" dirty="0">
              <a:cs typeface="Calibri" pitchFamily="34" charset="0"/>
            </a:endParaRPr>
          </a:p>
        </p:txBody>
      </p:sp>
      <p:sp>
        <p:nvSpPr>
          <p:cNvPr id="3" name="Content Placeholder 2"/>
          <p:cNvSpPr>
            <a:spLocks noGrp="1"/>
          </p:cNvSpPr>
          <p:nvPr>
            <p:ph idx="1"/>
          </p:nvPr>
        </p:nvSpPr>
        <p:spPr>
          <a:xfrm>
            <a:off x="914400" y="1600398"/>
            <a:ext cx="8229600" cy="4968875"/>
          </a:xfrm>
          <a:noFill/>
          <a:ln w="9525">
            <a:noFill/>
            <a:miter lim="800000"/>
            <a:headEnd/>
            <a:tailEnd/>
          </a:ln>
        </p:spPr>
        <p:txBody>
          <a:bodyPr vert="horz" wrap="square" lIns="91440" tIns="45720" rIns="91440" bIns="45720" numCol="1" anchor="t" anchorCtr="0" compatLnSpc="1">
            <a:prstTxWarp prst="textNoShape">
              <a:avLst/>
            </a:prstTxWarp>
          </a:bodyPr>
          <a:lstStyle/>
          <a:p>
            <a:r>
              <a:rPr lang="en-US" sz="2800" dirty="0" smtClean="0"/>
              <a:t>Criteria: Items will have an </a:t>
            </a:r>
            <a:r>
              <a:rPr lang="en-US" sz="2800" dirty="0"/>
              <a:t>Operational Test Code (OTC) of 3 in </a:t>
            </a:r>
            <a:r>
              <a:rPr lang="en-US" sz="2800" dirty="0" smtClean="0"/>
              <a:t>the GCSS-MC Item </a:t>
            </a:r>
            <a:r>
              <a:rPr lang="en-US" sz="2800" dirty="0"/>
              <a:t>Master Organization (IMO</a:t>
            </a:r>
            <a:r>
              <a:rPr lang="en-US" sz="2800" dirty="0" smtClean="0"/>
              <a:t>) attributes</a:t>
            </a:r>
          </a:p>
          <a:p>
            <a:endParaRPr lang="en-US" dirty="0"/>
          </a:p>
          <a:p>
            <a:endParaRPr lang="en-US" dirty="0"/>
          </a:p>
          <a:p>
            <a:endParaRPr lang="en-US" dirty="0"/>
          </a:p>
          <a:p>
            <a:endParaRPr lang="en-US" dirty="0"/>
          </a:p>
          <a:p>
            <a:endParaRPr lang="en-US" dirty="0"/>
          </a:p>
        </p:txBody>
      </p:sp>
      <p:sp>
        <p:nvSpPr>
          <p:cNvPr id="5" name="Slide Number Placeholder 4"/>
          <p:cNvSpPr>
            <a:spLocks noGrp="1"/>
          </p:cNvSpPr>
          <p:nvPr>
            <p:ph type="sldNum" sz="quarter" idx="10"/>
          </p:nvPr>
        </p:nvSpPr>
        <p:spPr/>
        <p:txBody>
          <a:bodyPr/>
          <a:lstStyle/>
          <a:p>
            <a:fld id="{EA7C8D44-3667-46F6-9772-CC52308E2A7F}" type="slidenum">
              <a:rPr lang="en-US" smtClean="0"/>
              <a:pPr/>
              <a:t>6</a:t>
            </a:fld>
            <a:endParaRPr lang="en-US" dirty="0"/>
          </a:p>
        </p:txBody>
      </p:sp>
    </p:spTree>
    <p:extLst>
      <p:ext uri="{BB962C8B-B14F-4D97-AF65-F5344CB8AC3E}">
        <p14:creationId xmlns:p14="http://schemas.microsoft.com/office/powerpoint/2010/main" val="137786693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3"/>
          <p:cNvSpPr>
            <a:spLocks noGrp="1"/>
          </p:cNvSpPr>
          <p:nvPr>
            <p:ph type="title"/>
          </p:nvPr>
        </p:nvSpPr>
        <p:spPr>
          <a:xfrm>
            <a:off x="685802" y="114305"/>
            <a:ext cx="8107363" cy="1017810"/>
          </a:xfrm>
          <a:prstGeom prst="rect">
            <a:avLst/>
          </a:prstGeom>
        </p:spPr>
        <p:txBody>
          <a:bodyPr/>
          <a:lstStyle/>
          <a:p>
            <a:r>
              <a:rPr lang="en-US" dirty="0" smtClean="0"/>
              <a:t>Organizational Items</a:t>
            </a:r>
            <a:endParaRPr lang="en-US" dirty="0"/>
          </a:p>
        </p:txBody>
      </p:sp>
      <p:pic>
        <p:nvPicPr>
          <p:cNvPr id="4" name="Picture Placeholder 3"/>
          <p:cNvPicPr>
            <a:picLocks noGrp="1" noChangeAspect="1"/>
          </p:cNvPicPr>
          <p:nvPr>
            <p:ph idx="1"/>
          </p:nvPr>
        </p:nvPicPr>
        <p:blipFill rotWithShape="1">
          <a:blip r:embed="rId3">
            <a:extLst>
              <a:ext uri="{28A0092B-C50C-407E-A947-70E740481C1C}">
                <a14:useLocalDpi xmlns:a14="http://schemas.microsoft.com/office/drawing/2010/main" val="0"/>
              </a:ext>
            </a:extLst>
          </a:blip>
          <a:stretch/>
        </p:blipFill>
        <p:spPr>
          <a:xfrm>
            <a:off x="336550" y="1466427"/>
            <a:ext cx="8483600" cy="4769696"/>
          </a:xfrm>
          <a:prstGeom prst="rect">
            <a:avLst/>
          </a:prstGeom>
        </p:spPr>
      </p:pic>
      <p:pic>
        <p:nvPicPr>
          <p:cNvPr id="8" name="Picture Placeholder 3"/>
          <p:cNvPicPr>
            <a:picLocks noChangeAspect="1"/>
          </p:cNvPicPr>
          <p:nvPr/>
        </p:nvPicPr>
        <p:blipFill rotWithShape="1">
          <a:blip r:embed="rId4">
            <a:extLst>
              <a:ext uri="{28A0092B-C50C-407E-A947-70E740481C1C}">
                <a14:useLocalDpi xmlns:a14="http://schemas.microsoft.com/office/drawing/2010/main" val="0"/>
              </a:ext>
            </a:extLst>
          </a:blip>
          <a:srcRect l="13789" t="7593" r="79750" b="88940"/>
          <a:stretch/>
        </p:blipFill>
        <p:spPr>
          <a:xfrm>
            <a:off x="2188029" y="1787756"/>
            <a:ext cx="1600200" cy="457200"/>
          </a:xfrm>
          <a:prstGeom prst="rect">
            <a:avLst/>
          </a:prstGeom>
        </p:spPr>
      </p:pic>
      <p:sp>
        <p:nvSpPr>
          <p:cNvPr id="10" name="Rectangle 9"/>
          <p:cNvSpPr/>
          <p:nvPr/>
        </p:nvSpPr>
        <p:spPr>
          <a:xfrm>
            <a:off x="1371600" y="1537649"/>
            <a:ext cx="511629" cy="367351"/>
          </a:xfrm>
          <a:prstGeom prst="rect">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2188029" y="1828799"/>
            <a:ext cx="1584675" cy="341377"/>
          </a:xfrm>
          <a:prstGeom prst="rect">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Slide Number Placeholder 1"/>
          <p:cNvSpPr>
            <a:spLocks noGrp="1"/>
          </p:cNvSpPr>
          <p:nvPr>
            <p:ph type="sldNum" sz="quarter" idx="10"/>
          </p:nvPr>
        </p:nvSpPr>
        <p:spPr/>
        <p:txBody>
          <a:bodyPr/>
          <a:lstStyle/>
          <a:p>
            <a:fld id="{6396FF01-DF8F-4E00-9F60-3693A84E4940}" type="slidenum">
              <a:rPr lang="en-US" smtClean="0">
                <a:solidFill>
                  <a:prstClr val="black"/>
                </a:solidFill>
              </a:rPr>
              <a:pPr/>
              <a:t>7</a:t>
            </a:fld>
            <a:endParaRPr lang="en-US">
              <a:solidFill>
                <a:prstClr val="black"/>
              </a:solidFill>
            </a:endParaRPr>
          </a:p>
        </p:txBody>
      </p:sp>
    </p:spTree>
    <p:extLst>
      <p:ext uri="{BB962C8B-B14F-4D97-AF65-F5344CB8AC3E}">
        <p14:creationId xmlns:p14="http://schemas.microsoft.com/office/powerpoint/2010/main" val="737777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childTnLst>
                                </p:cTn>
                              </p:par>
                            </p:childTnLst>
                          </p:cTn>
                        </p:par>
                        <p:par>
                          <p:cTn id="14" fill="hold">
                            <p:stCondLst>
                              <p:cond delay="0"/>
                            </p:stCondLst>
                            <p:childTnLst>
                              <p:par>
                                <p:cTn id="15" presetID="53" presetClass="entr" presetSubtype="16"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500" fill="hold"/>
                                        <p:tgtEl>
                                          <p:spTgt spid="11"/>
                                        </p:tgtEl>
                                        <p:attrNameLst>
                                          <p:attrName>ppt_w</p:attrName>
                                        </p:attrNameLst>
                                      </p:cBhvr>
                                      <p:tavLst>
                                        <p:tav tm="0">
                                          <p:val>
                                            <p:fltVal val="0"/>
                                          </p:val>
                                        </p:tav>
                                        <p:tav tm="100000">
                                          <p:val>
                                            <p:strVal val="#ppt_w"/>
                                          </p:val>
                                        </p:tav>
                                      </p:tavLst>
                                    </p:anim>
                                    <p:anim calcmode="lin" valueType="num">
                                      <p:cBhvr>
                                        <p:cTn id="18" dur="500" fill="hold"/>
                                        <p:tgtEl>
                                          <p:spTgt spid="11"/>
                                        </p:tgtEl>
                                        <p:attrNameLst>
                                          <p:attrName>ppt_h</p:attrName>
                                        </p:attrNameLst>
                                      </p:cBhvr>
                                      <p:tavLst>
                                        <p:tav tm="0">
                                          <p:val>
                                            <p:fltVal val="0"/>
                                          </p:val>
                                        </p:tav>
                                        <p:tav tm="100000">
                                          <p:val>
                                            <p:strVal val="#ppt_h"/>
                                          </p:val>
                                        </p:tav>
                                      </p:tavLst>
                                    </p:anim>
                                    <p:animEffect transition="in" filter="fade">
                                      <p:cBhvr>
                                        <p:cTn id="1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3"/>
          <p:cNvSpPr>
            <a:spLocks noGrp="1"/>
          </p:cNvSpPr>
          <p:nvPr>
            <p:ph type="title"/>
          </p:nvPr>
        </p:nvSpPr>
        <p:spPr/>
        <p:txBody>
          <a:bodyPr/>
          <a:lstStyle/>
          <a:p>
            <a:r>
              <a:rPr lang="en-US" smtClean="0"/>
              <a:t>Organizational Items</a:t>
            </a:r>
            <a:endParaRPr lang="en-US" dirty="0"/>
          </a:p>
        </p:txBody>
      </p:sp>
      <p:pic>
        <p:nvPicPr>
          <p:cNvPr id="4" name="Picture Placeholder 3"/>
          <p:cNvPicPr>
            <a:picLocks noGrp="1" noChangeAspect="1"/>
          </p:cNvPicPr>
          <p:nvPr>
            <p:ph idx="1"/>
          </p:nvPr>
        </p:nvPicPr>
        <p:blipFill rotWithShape="1">
          <a:blip r:embed="rId3">
            <a:extLst>
              <a:ext uri="{28A0092B-C50C-407E-A947-70E740481C1C}">
                <a14:useLocalDpi xmlns:a14="http://schemas.microsoft.com/office/drawing/2010/main" val="0"/>
              </a:ext>
            </a:extLst>
          </a:blip>
          <a:stretch/>
        </p:blipFill>
        <p:spPr>
          <a:xfrm>
            <a:off x="336550" y="1466427"/>
            <a:ext cx="8483600" cy="4769696"/>
          </a:xfrm>
          <a:prstGeom prst="rect">
            <a:avLst/>
          </a:prstGeom>
        </p:spPr>
      </p:pic>
      <p:sp>
        <p:nvSpPr>
          <p:cNvPr id="7" name="Rectangle 6"/>
          <p:cNvSpPr/>
          <p:nvPr/>
        </p:nvSpPr>
        <p:spPr>
          <a:xfrm>
            <a:off x="2819400" y="3352800"/>
            <a:ext cx="2514600" cy="304800"/>
          </a:xfrm>
          <a:prstGeom prst="rect">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Slide Number Placeholder 1"/>
          <p:cNvSpPr>
            <a:spLocks noGrp="1"/>
          </p:cNvSpPr>
          <p:nvPr>
            <p:ph type="sldNum" sz="quarter" idx="10"/>
          </p:nvPr>
        </p:nvSpPr>
        <p:spPr/>
        <p:txBody>
          <a:bodyPr/>
          <a:lstStyle/>
          <a:p>
            <a:fld id="{6396FF01-DF8F-4E00-9F60-3693A84E4940}" type="slidenum">
              <a:rPr lang="en-US" smtClean="0">
                <a:solidFill>
                  <a:prstClr val="black"/>
                </a:solidFill>
              </a:rPr>
              <a:pPr/>
              <a:t>8</a:t>
            </a:fld>
            <a:endParaRPr lang="en-US">
              <a:solidFill>
                <a:prstClr val="black"/>
              </a:solidFill>
            </a:endParaRPr>
          </a:p>
        </p:txBody>
      </p:sp>
      <p:sp>
        <p:nvSpPr>
          <p:cNvPr id="3" name="TextBox 2"/>
          <p:cNvSpPr txBox="1"/>
          <p:nvPr/>
        </p:nvSpPr>
        <p:spPr>
          <a:xfrm>
            <a:off x="3733800" y="3403684"/>
            <a:ext cx="228600" cy="507831"/>
          </a:xfrm>
          <a:prstGeom prst="rect">
            <a:avLst/>
          </a:prstGeom>
          <a:noFill/>
        </p:spPr>
        <p:txBody>
          <a:bodyPr wrap="square" rtlCol="0">
            <a:spAutoFit/>
          </a:bodyPr>
          <a:lstStyle/>
          <a:p>
            <a:r>
              <a:rPr lang="en-US" sz="900" b="1" dirty="0" smtClean="0"/>
              <a:t>3</a:t>
            </a:r>
            <a:r>
              <a:rPr lang="en-US" dirty="0" smtClean="0"/>
              <a:t>	</a:t>
            </a:r>
            <a:endParaRPr lang="en-US" dirty="0"/>
          </a:p>
        </p:txBody>
      </p:sp>
    </p:spTree>
    <p:extLst>
      <p:ext uri="{BB962C8B-B14F-4D97-AF65-F5344CB8AC3E}">
        <p14:creationId xmlns:p14="http://schemas.microsoft.com/office/powerpoint/2010/main" val="3825482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cs typeface="Calibri" pitchFamily="34" charset="0"/>
              </a:rPr>
              <a:t>Incorrect TMDE IMO Attributes</a:t>
            </a:r>
            <a:endParaRPr lang="en-US" b="1" dirty="0">
              <a:cs typeface="Calibri" pitchFamily="34" charset="0"/>
            </a:endParaRPr>
          </a:p>
        </p:txBody>
      </p:sp>
      <p:sp>
        <p:nvSpPr>
          <p:cNvPr id="3" name="Content Placeholder 2"/>
          <p:cNvSpPr>
            <a:spLocks noGrp="1"/>
          </p:cNvSpPr>
          <p:nvPr>
            <p:ph idx="1"/>
          </p:nvPr>
        </p:nvSpPr>
        <p:spPr>
          <a:xfrm>
            <a:off x="914400" y="1589247"/>
            <a:ext cx="8483600" cy="4968875"/>
          </a:xfrm>
        </p:spPr>
        <p:txBody>
          <a:bodyPr>
            <a:noAutofit/>
          </a:bodyPr>
          <a:lstStyle/>
          <a:p>
            <a:r>
              <a:rPr lang="en-US" sz="2800" dirty="0" smtClean="0"/>
              <a:t>In the event that you have TMDE that requires Calibration </a:t>
            </a:r>
            <a:r>
              <a:rPr lang="en-US" dirty="0" smtClean="0"/>
              <a:t>but </a:t>
            </a:r>
            <a:r>
              <a:rPr lang="en-US" sz="2800" dirty="0" smtClean="0"/>
              <a:t>does not have </a:t>
            </a:r>
            <a:r>
              <a:rPr lang="en-US" dirty="0" smtClean="0"/>
              <a:t>an OTC reading you must request an Item Master Organization (IMO) load</a:t>
            </a:r>
          </a:p>
          <a:p>
            <a:endParaRPr lang="en-US" sz="2800" dirty="0" smtClean="0"/>
          </a:p>
          <a:p>
            <a:r>
              <a:rPr lang="en-US" sz="2800" dirty="0" smtClean="0"/>
              <a:t>Identify Monthly Field Change requirements(IMO attribute correction process. Identify GPN 1-14, MFC playbook on the LPC SharePoint, and the spreadsheet of affecte</a:t>
            </a:r>
            <a:r>
              <a:rPr lang="en-US" dirty="0" smtClean="0"/>
              <a:t>d NIINS and unit required actions?)</a:t>
            </a:r>
            <a:endParaRPr lang="en-US" sz="2800" dirty="0"/>
          </a:p>
          <a:p>
            <a:endParaRPr lang="en-US" sz="2800" u="sng" dirty="0" smtClean="0"/>
          </a:p>
          <a:p>
            <a:endParaRPr lang="en-US" sz="2800" b="1" u="sng" dirty="0" smtClean="0"/>
          </a:p>
          <a:p>
            <a:endParaRPr lang="en-US" sz="3600" dirty="0" smtClean="0"/>
          </a:p>
          <a:p>
            <a:endParaRPr lang="en-US" sz="3600" dirty="0"/>
          </a:p>
          <a:p>
            <a:endParaRPr lang="en-US" sz="3600" dirty="0"/>
          </a:p>
          <a:p>
            <a:endParaRPr lang="en-US" sz="3600" dirty="0" smtClean="0"/>
          </a:p>
          <a:p>
            <a:endParaRPr lang="en-US" sz="2400" dirty="0"/>
          </a:p>
        </p:txBody>
      </p:sp>
      <p:sp>
        <p:nvSpPr>
          <p:cNvPr id="5" name="Slide Number Placeholder 4"/>
          <p:cNvSpPr>
            <a:spLocks noGrp="1"/>
          </p:cNvSpPr>
          <p:nvPr>
            <p:ph type="sldNum" sz="quarter" idx="10"/>
          </p:nvPr>
        </p:nvSpPr>
        <p:spPr/>
        <p:txBody>
          <a:bodyPr/>
          <a:lstStyle/>
          <a:p>
            <a:fld id="{EA7C8D44-3667-46F6-9772-CC52308E2A7F}" type="slidenum">
              <a:rPr lang="en-US" smtClean="0"/>
              <a:pPr/>
              <a:t>9</a:t>
            </a:fld>
            <a:endParaRPr lang="en-US" dirty="0"/>
          </a:p>
        </p:txBody>
      </p:sp>
    </p:spTree>
    <p:extLst>
      <p:ext uri="{BB962C8B-B14F-4D97-AF65-F5344CB8AC3E}">
        <p14:creationId xmlns:p14="http://schemas.microsoft.com/office/powerpoint/2010/main" val="2764097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57200"/>
            <a:ext cx="8107363" cy="1257296"/>
          </a:xfrm>
        </p:spPr>
        <p:txBody>
          <a:bodyPr>
            <a:normAutofit fontScale="90000"/>
          </a:bodyPr>
          <a:lstStyle/>
          <a:p>
            <a:pPr lvl="0">
              <a:spcBef>
                <a:spcPts val="0"/>
              </a:spcBef>
            </a:pPr>
            <a:r>
              <a:rPr lang="en-US" sz="3700" dirty="0" smtClean="0"/>
              <a:t>IMO Load SR Example</a:t>
            </a:r>
            <a:r>
              <a:rPr lang="en-US" dirty="0" smtClean="0">
                <a:solidFill>
                  <a:prstClr val="black"/>
                </a:solidFill>
              </a:rPr>
              <a:t/>
            </a:r>
            <a:br>
              <a:rPr lang="en-US" dirty="0" smtClean="0">
                <a:solidFill>
                  <a:prstClr val="black"/>
                </a:solidFill>
              </a:rPr>
            </a:br>
            <a:endParaRPr lang="en-US" sz="6000" b="1" dirty="0"/>
          </a:p>
        </p:txBody>
      </p:sp>
      <p:sp>
        <p:nvSpPr>
          <p:cNvPr id="3" name="Slide Number Placeholder 2"/>
          <p:cNvSpPr>
            <a:spLocks noGrp="1"/>
          </p:cNvSpPr>
          <p:nvPr>
            <p:ph type="sldNum" sz="quarter" idx="10"/>
          </p:nvPr>
        </p:nvSpPr>
        <p:spPr/>
        <p:txBody>
          <a:bodyPr/>
          <a:lstStyle/>
          <a:p>
            <a:pPr eaLnBrk="1" latinLnBrk="0" hangingPunct="1"/>
            <a:fld id="{69E29E33-B620-47F9-BB04-8846C2A5AFCC}" type="slidenum">
              <a:rPr kumimoji="0" lang="en-US" smtClean="0"/>
              <a:pPr eaLnBrk="1" latinLnBrk="0" hangingPunct="1"/>
              <a:t>10</a:t>
            </a:fld>
            <a:endParaRPr kumimoji="0" lang="en-US" dirty="0"/>
          </a:p>
        </p:txBody>
      </p:sp>
      <p:pic>
        <p:nvPicPr>
          <p:cNvPr id="6" name="Picture 5"/>
          <p:cNvPicPr/>
          <p:nvPr/>
        </p:nvPicPr>
        <p:blipFill rotWithShape="1">
          <a:blip r:embed="rId3" cstate="print"/>
          <a:srcRect b="3750"/>
          <a:stretch/>
        </p:blipFill>
        <p:spPr bwMode="auto">
          <a:xfrm>
            <a:off x="152400" y="1185862"/>
            <a:ext cx="8915400" cy="5410200"/>
          </a:xfrm>
          <a:prstGeom prst="rect">
            <a:avLst/>
          </a:prstGeom>
          <a:noFill/>
          <a:ln>
            <a:noFill/>
          </a:ln>
          <a:extLst>
            <a:ext uri="{53640926-AAD7-44d8-BBD7-CCE9431645EC}">
              <a14:shadowObscured xmlns:a14="http://schemas.microsoft.com/office/drawing/2010/main" xmlns=""/>
            </a:ext>
          </a:extLst>
        </p:spPr>
      </p:pic>
      <p:sp>
        <p:nvSpPr>
          <p:cNvPr id="7" name="Text Box 5"/>
          <p:cNvSpPr txBox="1">
            <a:spLocks noChangeArrowheads="1"/>
          </p:cNvSpPr>
          <p:nvPr/>
        </p:nvSpPr>
        <p:spPr bwMode="auto">
          <a:xfrm>
            <a:off x="762000" y="3733800"/>
            <a:ext cx="3124200" cy="219075"/>
          </a:xfrm>
          <a:prstGeom prst="rect">
            <a:avLst/>
          </a:prstGeom>
          <a:noFill/>
          <a:ln w="38100">
            <a:solidFill>
              <a:srgbClr val="C00000"/>
            </a:solidFill>
            <a:headEnd/>
            <a:tailEnd/>
          </a:ln>
        </p:spPr>
        <p:style>
          <a:lnRef idx="2">
            <a:schemeClr val="accent2"/>
          </a:lnRef>
          <a:fillRef idx="1">
            <a:schemeClr val="lt1"/>
          </a:fillRef>
          <a:effectRef idx="0">
            <a:schemeClr val="accent2"/>
          </a:effectRef>
          <a:fontRef idx="minor">
            <a:schemeClr val="dk1"/>
          </a:fontRef>
        </p:style>
        <p:txBody>
          <a:bodyPr rot="0" vert="horz" wrap="square" lIns="91440" tIns="45720" rIns="91440" bIns="45720" anchor="t" anchorCtr="0" upright="1">
            <a:noAutofit/>
          </a:bodyPr>
          <a:lstStyle/>
          <a:p>
            <a:pPr marL="0" marR="0" algn="ctr">
              <a:lnSpc>
                <a:spcPct val="115000"/>
              </a:lnSpc>
              <a:spcBef>
                <a:spcPts val="0"/>
              </a:spcBef>
              <a:spcAft>
                <a:spcPts val="1000"/>
              </a:spcAft>
            </a:pPr>
            <a:r>
              <a:rPr lang="en-US" sz="1200" b="1" dirty="0">
                <a:solidFill>
                  <a:srgbClr val="C00000"/>
                </a:solidFill>
                <a:effectLst/>
                <a:ea typeface="Times New Roman"/>
                <a:cs typeface="Times New Roman"/>
              </a:rPr>
              <a:t> </a:t>
            </a:r>
            <a:endParaRPr lang="en-US" sz="1100" dirty="0">
              <a:effectLst/>
              <a:ea typeface="Times New Roman"/>
              <a:cs typeface="Times New Roman"/>
            </a:endParaRPr>
          </a:p>
        </p:txBody>
      </p:sp>
      <p:sp>
        <p:nvSpPr>
          <p:cNvPr id="8" name="Text Box 5"/>
          <p:cNvSpPr txBox="1">
            <a:spLocks noChangeArrowheads="1"/>
          </p:cNvSpPr>
          <p:nvPr/>
        </p:nvSpPr>
        <p:spPr bwMode="auto">
          <a:xfrm>
            <a:off x="762000" y="4114800"/>
            <a:ext cx="2057400" cy="219075"/>
          </a:xfrm>
          <a:prstGeom prst="rect">
            <a:avLst/>
          </a:prstGeom>
          <a:noFill/>
          <a:ln w="38100">
            <a:solidFill>
              <a:srgbClr val="C00000"/>
            </a:solidFill>
            <a:headEnd/>
            <a:tailEnd/>
          </a:ln>
        </p:spPr>
        <p:style>
          <a:lnRef idx="2">
            <a:schemeClr val="accent2"/>
          </a:lnRef>
          <a:fillRef idx="1">
            <a:schemeClr val="lt1"/>
          </a:fillRef>
          <a:effectRef idx="0">
            <a:schemeClr val="accent2"/>
          </a:effectRef>
          <a:fontRef idx="minor">
            <a:schemeClr val="dk1"/>
          </a:fontRef>
        </p:style>
        <p:txBody>
          <a:bodyPr rot="0" vert="horz" wrap="square" lIns="91440" tIns="45720" rIns="91440" bIns="45720" anchor="t" anchorCtr="0" upright="1">
            <a:noAutofit/>
          </a:bodyPr>
          <a:lstStyle/>
          <a:p>
            <a:pPr marL="0" marR="0" algn="ctr">
              <a:lnSpc>
                <a:spcPct val="115000"/>
              </a:lnSpc>
              <a:spcBef>
                <a:spcPts val="0"/>
              </a:spcBef>
              <a:spcAft>
                <a:spcPts val="1000"/>
              </a:spcAft>
            </a:pPr>
            <a:r>
              <a:rPr lang="en-US" sz="1200" b="1" dirty="0">
                <a:solidFill>
                  <a:srgbClr val="C00000"/>
                </a:solidFill>
                <a:effectLst/>
                <a:ea typeface="Times New Roman"/>
                <a:cs typeface="Times New Roman"/>
              </a:rPr>
              <a:t> </a:t>
            </a:r>
            <a:endParaRPr lang="en-US" sz="1100" dirty="0">
              <a:effectLst/>
              <a:ea typeface="Times New Roman"/>
              <a:cs typeface="Times New Roman"/>
            </a:endParaRPr>
          </a:p>
        </p:txBody>
      </p:sp>
      <p:sp>
        <p:nvSpPr>
          <p:cNvPr id="9" name="Text Box 5"/>
          <p:cNvSpPr txBox="1">
            <a:spLocks noChangeArrowheads="1"/>
          </p:cNvSpPr>
          <p:nvPr/>
        </p:nvSpPr>
        <p:spPr bwMode="auto">
          <a:xfrm flipV="1">
            <a:off x="6929437" y="3048000"/>
            <a:ext cx="1309687" cy="228600"/>
          </a:xfrm>
          <a:prstGeom prst="rect">
            <a:avLst/>
          </a:prstGeom>
          <a:noFill/>
          <a:ln w="38100">
            <a:solidFill>
              <a:srgbClr val="C00000"/>
            </a:solidFill>
            <a:headEnd/>
            <a:tailEnd/>
          </a:ln>
        </p:spPr>
        <p:style>
          <a:lnRef idx="2">
            <a:schemeClr val="accent2"/>
          </a:lnRef>
          <a:fillRef idx="1">
            <a:schemeClr val="lt1"/>
          </a:fillRef>
          <a:effectRef idx="0">
            <a:schemeClr val="accent2"/>
          </a:effectRef>
          <a:fontRef idx="minor">
            <a:schemeClr val="dk1"/>
          </a:fontRef>
        </p:style>
        <p:txBody>
          <a:bodyPr rot="0" vert="horz" wrap="square" lIns="91440" tIns="45720" rIns="91440" bIns="45720" anchor="t" anchorCtr="0" upright="1">
            <a:noAutofit/>
          </a:bodyPr>
          <a:lstStyle/>
          <a:p>
            <a:pPr marL="0" marR="0" algn="ctr">
              <a:lnSpc>
                <a:spcPct val="115000"/>
              </a:lnSpc>
              <a:spcBef>
                <a:spcPts val="0"/>
              </a:spcBef>
              <a:spcAft>
                <a:spcPts val="1000"/>
              </a:spcAft>
            </a:pPr>
            <a:r>
              <a:rPr lang="en-US" sz="1200" b="1" dirty="0">
                <a:solidFill>
                  <a:srgbClr val="C00000"/>
                </a:solidFill>
                <a:effectLst/>
                <a:ea typeface="Times New Roman"/>
                <a:cs typeface="Times New Roman"/>
              </a:rPr>
              <a:t> </a:t>
            </a:r>
            <a:endParaRPr lang="en-US" sz="1100" dirty="0">
              <a:effectLst/>
              <a:ea typeface="Times New Roman"/>
              <a:cs typeface="Times New Roman"/>
            </a:endParaRPr>
          </a:p>
        </p:txBody>
      </p:sp>
      <p:sp>
        <p:nvSpPr>
          <p:cNvPr id="10" name="Text Box 5"/>
          <p:cNvSpPr txBox="1">
            <a:spLocks noChangeArrowheads="1"/>
          </p:cNvSpPr>
          <p:nvPr/>
        </p:nvSpPr>
        <p:spPr bwMode="auto">
          <a:xfrm>
            <a:off x="7010400" y="2514600"/>
            <a:ext cx="1457325" cy="219075"/>
          </a:xfrm>
          <a:prstGeom prst="rect">
            <a:avLst/>
          </a:prstGeom>
          <a:noFill/>
          <a:ln w="38100">
            <a:solidFill>
              <a:srgbClr val="C00000"/>
            </a:solidFill>
            <a:headEnd/>
            <a:tailEnd/>
          </a:ln>
        </p:spPr>
        <p:style>
          <a:lnRef idx="2">
            <a:schemeClr val="accent2"/>
          </a:lnRef>
          <a:fillRef idx="1">
            <a:schemeClr val="lt1"/>
          </a:fillRef>
          <a:effectRef idx="0">
            <a:schemeClr val="accent2"/>
          </a:effectRef>
          <a:fontRef idx="minor">
            <a:schemeClr val="dk1"/>
          </a:fontRef>
        </p:style>
        <p:txBody>
          <a:bodyPr rot="0" vert="horz" wrap="square" lIns="91440" tIns="45720" rIns="91440" bIns="45720" anchor="t" anchorCtr="0" upright="1">
            <a:noAutofit/>
          </a:bodyPr>
          <a:lstStyle/>
          <a:p>
            <a:pPr marL="0" marR="0" algn="ctr">
              <a:lnSpc>
                <a:spcPct val="115000"/>
              </a:lnSpc>
              <a:spcBef>
                <a:spcPts val="0"/>
              </a:spcBef>
              <a:spcAft>
                <a:spcPts val="1000"/>
              </a:spcAft>
            </a:pPr>
            <a:r>
              <a:rPr lang="en-US" sz="1200" b="1" dirty="0">
                <a:solidFill>
                  <a:srgbClr val="C00000"/>
                </a:solidFill>
                <a:effectLst/>
                <a:ea typeface="Times New Roman"/>
                <a:cs typeface="Times New Roman"/>
              </a:rPr>
              <a:t> </a:t>
            </a:r>
            <a:endParaRPr lang="en-US" sz="1100" dirty="0">
              <a:effectLst/>
              <a:ea typeface="Times New Roman"/>
              <a:cs typeface="Times New Roman"/>
            </a:endParaRPr>
          </a:p>
        </p:txBody>
      </p:sp>
    </p:spTree>
    <p:extLst>
      <p:ext uri="{BB962C8B-B14F-4D97-AF65-F5344CB8AC3E}">
        <p14:creationId xmlns:p14="http://schemas.microsoft.com/office/powerpoint/2010/main" val="216517762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
            <a:ext cx="8107363" cy="1257296"/>
          </a:xfrm>
        </p:spPr>
        <p:txBody>
          <a:bodyPr>
            <a:normAutofit/>
          </a:bodyPr>
          <a:lstStyle/>
          <a:p>
            <a:pPr lvl="0">
              <a:spcBef>
                <a:spcPts val="0"/>
              </a:spcBef>
            </a:pPr>
            <a:r>
              <a:rPr lang="en-US" dirty="0"/>
              <a:t>Item Master Organization (IMO) Load</a:t>
            </a:r>
            <a:endParaRPr lang="en-US" b="1" dirty="0"/>
          </a:p>
        </p:txBody>
      </p:sp>
      <p:sp>
        <p:nvSpPr>
          <p:cNvPr id="3" name="Slide Number Placeholder 2"/>
          <p:cNvSpPr>
            <a:spLocks noGrp="1"/>
          </p:cNvSpPr>
          <p:nvPr>
            <p:ph type="sldNum" sz="quarter" idx="10"/>
          </p:nvPr>
        </p:nvSpPr>
        <p:spPr/>
        <p:txBody>
          <a:bodyPr/>
          <a:lstStyle/>
          <a:p>
            <a:pPr eaLnBrk="1" latinLnBrk="0" hangingPunct="1"/>
            <a:fld id="{69E29E33-B620-47F9-BB04-8846C2A5AFCC}" type="slidenum">
              <a:rPr kumimoji="0" lang="en-US" smtClean="0"/>
              <a:pPr eaLnBrk="1" latinLnBrk="0" hangingPunct="1"/>
              <a:t>11</a:t>
            </a:fld>
            <a:endParaRPr kumimoji="0" lang="en-US" dirty="0"/>
          </a:p>
        </p:txBody>
      </p:sp>
      <p:pic>
        <p:nvPicPr>
          <p:cNvPr id="6" name="Picture 5"/>
          <p:cNvPicPr/>
          <p:nvPr/>
        </p:nvPicPr>
        <p:blipFill rotWithShape="1">
          <a:blip r:embed="rId3" cstate="print"/>
          <a:srcRect t="3464" b="3722"/>
          <a:stretch/>
        </p:blipFill>
        <p:spPr bwMode="auto">
          <a:xfrm>
            <a:off x="0" y="1295400"/>
            <a:ext cx="9144000" cy="5334000"/>
          </a:xfrm>
          <a:prstGeom prst="rect">
            <a:avLst/>
          </a:prstGeom>
          <a:noFill/>
          <a:ln w="9525">
            <a:noFill/>
            <a:miter lim="800000"/>
            <a:headEnd/>
            <a:tailEnd/>
          </a:ln>
        </p:spPr>
      </p:pic>
      <p:sp>
        <p:nvSpPr>
          <p:cNvPr id="7" name="Text Box 5"/>
          <p:cNvSpPr txBox="1">
            <a:spLocks noChangeArrowheads="1"/>
          </p:cNvSpPr>
          <p:nvPr/>
        </p:nvSpPr>
        <p:spPr bwMode="auto">
          <a:xfrm>
            <a:off x="777834" y="2308450"/>
            <a:ext cx="6384966" cy="219075"/>
          </a:xfrm>
          <a:prstGeom prst="rect">
            <a:avLst/>
          </a:prstGeom>
          <a:noFill/>
          <a:ln w="38100">
            <a:solidFill>
              <a:srgbClr val="C00000"/>
            </a:solidFill>
            <a:headEnd/>
            <a:tailEnd/>
          </a:ln>
        </p:spPr>
        <p:style>
          <a:lnRef idx="2">
            <a:schemeClr val="accent2"/>
          </a:lnRef>
          <a:fillRef idx="1">
            <a:schemeClr val="lt1"/>
          </a:fillRef>
          <a:effectRef idx="0">
            <a:schemeClr val="accent2"/>
          </a:effectRef>
          <a:fontRef idx="minor">
            <a:schemeClr val="dk1"/>
          </a:fontRef>
        </p:style>
        <p:txBody>
          <a:bodyPr rot="0" vert="horz" wrap="square" lIns="91440" tIns="45720" rIns="91440" bIns="45720" anchor="t" anchorCtr="0" upright="1">
            <a:noAutofit/>
          </a:bodyPr>
          <a:lstStyle/>
          <a:p>
            <a:pPr marL="0" marR="0" algn="ctr">
              <a:lnSpc>
                <a:spcPct val="115000"/>
              </a:lnSpc>
              <a:spcBef>
                <a:spcPts val="0"/>
              </a:spcBef>
              <a:spcAft>
                <a:spcPts val="1000"/>
              </a:spcAft>
            </a:pPr>
            <a:r>
              <a:rPr lang="en-US" sz="1200" b="1" dirty="0">
                <a:solidFill>
                  <a:srgbClr val="C00000"/>
                </a:solidFill>
                <a:effectLst/>
                <a:ea typeface="Times New Roman"/>
                <a:cs typeface="Times New Roman"/>
              </a:rPr>
              <a:t> </a:t>
            </a:r>
            <a:endParaRPr lang="en-US" sz="1100" dirty="0">
              <a:effectLst/>
              <a:ea typeface="Times New Roman"/>
              <a:cs typeface="Times New Roman"/>
            </a:endParaRPr>
          </a:p>
        </p:txBody>
      </p:sp>
    </p:spTree>
    <p:extLst>
      <p:ext uri="{BB962C8B-B14F-4D97-AF65-F5344CB8AC3E}">
        <p14:creationId xmlns:p14="http://schemas.microsoft.com/office/powerpoint/2010/main" val="32116395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76200"/>
            <a:ext cx="7726363" cy="1257296"/>
          </a:xfrm>
        </p:spPr>
        <p:txBody>
          <a:bodyPr>
            <a:normAutofit/>
          </a:bodyPr>
          <a:lstStyle/>
          <a:p>
            <a:pPr lvl="0">
              <a:spcBef>
                <a:spcPts val="0"/>
              </a:spcBef>
            </a:pPr>
            <a:r>
              <a:rPr lang="en-US" dirty="0"/>
              <a:t>Item Master Organization (IMO) Load</a:t>
            </a:r>
            <a:endParaRPr lang="en-US" b="1" dirty="0"/>
          </a:p>
        </p:txBody>
      </p:sp>
      <p:sp>
        <p:nvSpPr>
          <p:cNvPr id="3" name="Slide Number Placeholder 2"/>
          <p:cNvSpPr>
            <a:spLocks noGrp="1"/>
          </p:cNvSpPr>
          <p:nvPr>
            <p:ph type="sldNum" sz="quarter" idx="10"/>
          </p:nvPr>
        </p:nvSpPr>
        <p:spPr/>
        <p:txBody>
          <a:bodyPr/>
          <a:lstStyle/>
          <a:p>
            <a:pPr eaLnBrk="1" latinLnBrk="0" hangingPunct="1"/>
            <a:fld id="{69E29E33-B620-47F9-BB04-8846C2A5AFCC}" type="slidenum">
              <a:rPr kumimoji="0" lang="en-US" smtClean="0"/>
              <a:pPr eaLnBrk="1" latinLnBrk="0" hangingPunct="1"/>
              <a:t>12</a:t>
            </a:fld>
            <a:endParaRPr kumimoji="0" lang="en-US" dirty="0"/>
          </a:p>
        </p:txBody>
      </p:sp>
      <p:pic>
        <p:nvPicPr>
          <p:cNvPr id="6" name="Picture 5"/>
          <p:cNvPicPr/>
          <p:nvPr/>
        </p:nvPicPr>
        <p:blipFill rotWithShape="1">
          <a:blip r:embed="rId3" cstate="print"/>
          <a:srcRect b="3750"/>
          <a:stretch/>
        </p:blipFill>
        <p:spPr bwMode="auto">
          <a:xfrm>
            <a:off x="152400" y="1185862"/>
            <a:ext cx="8915400" cy="5410200"/>
          </a:xfrm>
          <a:prstGeom prst="rect">
            <a:avLst/>
          </a:prstGeom>
          <a:noFill/>
          <a:ln>
            <a:noFill/>
          </a:ln>
          <a:extLst>
            <a:ext uri="{53640926-AAD7-44d8-BBD7-CCE9431645EC}">
              <a14:shadowObscured xmlns:a14="http://schemas.microsoft.com/office/drawing/2010/main" xmlns=""/>
            </a:ext>
          </a:extLst>
        </p:spPr>
      </p:pic>
      <p:sp>
        <p:nvSpPr>
          <p:cNvPr id="7" name="Text Box 5"/>
          <p:cNvSpPr txBox="1">
            <a:spLocks noChangeArrowheads="1"/>
          </p:cNvSpPr>
          <p:nvPr/>
        </p:nvSpPr>
        <p:spPr bwMode="auto">
          <a:xfrm>
            <a:off x="4180114" y="1579418"/>
            <a:ext cx="239486" cy="249382"/>
          </a:xfrm>
          <a:prstGeom prst="rect">
            <a:avLst/>
          </a:prstGeom>
          <a:noFill/>
          <a:ln w="38100">
            <a:solidFill>
              <a:srgbClr val="C00000"/>
            </a:solidFill>
            <a:headEnd/>
            <a:tailEnd/>
          </a:ln>
        </p:spPr>
        <p:style>
          <a:lnRef idx="2">
            <a:schemeClr val="accent2"/>
          </a:lnRef>
          <a:fillRef idx="1">
            <a:schemeClr val="lt1"/>
          </a:fillRef>
          <a:effectRef idx="0">
            <a:schemeClr val="accent2"/>
          </a:effectRef>
          <a:fontRef idx="minor">
            <a:schemeClr val="dk1"/>
          </a:fontRef>
        </p:style>
        <p:txBody>
          <a:bodyPr rot="0" vert="horz" wrap="square" lIns="91440" tIns="45720" rIns="91440" bIns="45720" anchor="t" anchorCtr="0" upright="1">
            <a:noAutofit/>
          </a:bodyPr>
          <a:lstStyle/>
          <a:p>
            <a:pPr marL="0" marR="0" algn="ctr">
              <a:lnSpc>
                <a:spcPct val="115000"/>
              </a:lnSpc>
              <a:spcBef>
                <a:spcPts val="0"/>
              </a:spcBef>
              <a:spcAft>
                <a:spcPts val="1000"/>
              </a:spcAft>
            </a:pPr>
            <a:r>
              <a:rPr lang="en-US" sz="1200" b="1" dirty="0">
                <a:solidFill>
                  <a:srgbClr val="C00000"/>
                </a:solidFill>
                <a:effectLst/>
                <a:ea typeface="Times New Roman"/>
                <a:cs typeface="Times New Roman"/>
              </a:rPr>
              <a:t> </a:t>
            </a:r>
            <a:endParaRPr lang="en-US" sz="1100" dirty="0">
              <a:effectLst/>
              <a:ea typeface="Times New Roman"/>
              <a:cs typeface="Times New Roman"/>
            </a:endParaRPr>
          </a:p>
        </p:txBody>
      </p:sp>
    </p:spTree>
    <p:extLst>
      <p:ext uri="{BB962C8B-B14F-4D97-AF65-F5344CB8AC3E}">
        <p14:creationId xmlns:p14="http://schemas.microsoft.com/office/powerpoint/2010/main" val="118940051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107363" cy="1257296"/>
          </a:xfrm>
        </p:spPr>
        <p:txBody>
          <a:bodyPr>
            <a:normAutofit/>
          </a:bodyPr>
          <a:lstStyle/>
          <a:p>
            <a:pPr lvl="0">
              <a:spcBef>
                <a:spcPts val="0"/>
              </a:spcBef>
            </a:pPr>
            <a:r>
              <a:rPr lang="en-US" dirty="0" smtClean="0"/>
              <a:t>Parent-Child Relationships</a:t>
            </a:r>
            <a:endParaRPr lang="en-US" b="1" dirty="0"/>
          </a:p>
        </p:txBody>
      </p:sp>
      <p:sp>
        <p:nvSpPr>
          <p:cNvPr id="3" name="Slide Number Placeholder 2"/>
          <p:cNvSpPr>
            <a:spLocks noGrp="1"/>
          </p:cNvSpPr>
          <p:nvPr>
            <p:ph type="sldNum" sz="quarter" idx="10"/>
          </p:nvPr>
        </p:nvSpPr>
        <p:spPr/>
        <p:txBody>
          <a:bodyPr/>
          <a:lstStyle/>
          <a:p>
            <a:pPr eaLnBrk="1" latinLnBrk="0" hangingPunct="1"/>
            <a:fld id="{69E29E33-B620-47F9-BB04-8846C2A5AFCC}" type="slidenum">
              <a:rPr kumimoji="0" lang="en-US" smtClean="0"/>
              <a:pPr eaLnBrk="1" latinLnBrk="0" hangingPunct="1"/>
              <a:t>13</a:t>
            </a:fld>
            <a:endParaRPr kumimoji="0" lang="en-US" dirty="0"/>
          </a:p>
        </p:txBody>
      </p:sp>
      <p:sp>
        <p:nvSpPr>
          <p:cNvPr id="4" name="Content Placeholder 3"/>
          <p:cNvSpPr>
            <a:spLocks noGrp="1"/>
          </p:cNvSpPr>
          <p:nvPr>
            <p:ph idx="1"/>
          </p:nvPr>
        </p:nvSpPr>
        <p:spPr>
          <a:xfrm>
            <a:off x="914400" y="1620842"/>
            <a:ext cx="8483600" cy="4968875"/>
          </a:xfrm>
        </p:spPr>
        <p:txBody>
          <a:bodyPr/>
          <a:lstStyle/>
          <a:p>
            <a:r>
              <a:rPr lang="en-US" dirty="0"/>
              <a:t>GPN 4-12 paragraph </a:t>
            </a:r>
            <a:r>
              <a:rPr lang="en-US" dirty="0" smtClean="0"/>
              <a:t>7.b.3 provides guidance on how to establish parent-child relationships for Military Equipment with TMDE-designated child items.</a:t>
            </a:r>
            <a:endParaRPr lang="en-US" dirty="0"/>
          </a:p>
        </p:txBody>
      </p:sp>
    </p:spTree>
    <p:extLst>
      <p:ext uri="{BB962C8B-B14F-4D97-AF65-F5344CB8AC3E}">
        <p14:creationId xmlns:p14="http://schemas.microsoft.com/office/powerpoint/2010/main" val="9328633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C:\Documents and Settings\EBlumenstock\My Documents\Microsoft Clip Organizer\j0078622.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10000" y="2895600"/>
            <a:ext cx="159385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2590800" y="1219199"/>
            <a:ext cx="3886199" cy="1524001"/>
          </a:xfrm>
          <a:prstGeom prst="rect">
            <a:avLst/>
          </a:prstGeom>
          <a:noFill/>
        </p:spPr>
        <p:txBody>
          <a:bodyPr wrap="none">
            <a:prstTxWarp prst="textChevron">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sz="5400" b="1" spc="50" dirty="0">
                <a:ln w="11430">
                  <a:solidFill>
                    <a:srgbClr val="000099"/>
                  </a:solidFill>
                </a:ln>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Questions ?</a:t>
            </a:r>
          </a:p>
        </p:txBody>
      </p:sp>
      <p:sp>
        <p:nvSpPr>
          <p:cNvPr id="4" name="Title 1"/>
          <p:cNvSpPr txBox="1">
            <a:spLocks/>
          </p:cNvSpPr>
          <p:nvPr/>
        </p:nvSpPr>
        <p:spPr>
          <a:xfrm>
            <a:off x="685802" y="114304"/>
            <a:ext cx="8107363" cy="1038225"/>
          </a:xfrm>
          <a:prstGeom prst="rect">
            <a:avLst/>
          </a:prstGeom>
        </p:spPr>
        <p:txBody>
          <a:bodyPr/>
          <a:lstStyle>
            <a:lvl1pPr algn="ctr" rtl="0" eaLnBrk="1" fontAlgn="base" hangingPunct="1">
              <a:spcBef>
                <a:spcPct val="0"/>
              </a:spcBef>
              <a:spcAft>
                <a:spcPct val="0"/>
              </a:spcAft>
              <a:defRPr sz="3300" b="1" i="1">
                <a:solidFill>
                  <a:schemeClr val="tx2"/>
                </a:solidFill>
                <a:latin typeface="+mj-lt"/>
                <a:ea typeface="+mj-ea"/>
                <a:cs typeface="+mj-cs"/>
              </a:defRPr>
            </a:lvl1pPr>
            <a:lvl2pPr algn="ctr" rtl="0" eaLnBrk="1" fontAlgn="base" hangingPunct="1">
              <a:spcBef>
                <a:spcPct val="0"/>
              </a:spcBef>
              <a:spcAft>
                <a:spcPct val="0"/>
              </a:spcAft>
              <a:defRPr sz="3300" b="1" i="1">
                <a:solidFill>
                  <a:schemeClr val="tx2"/>
                </a:solidFill>
                <a:latin typeface="Times New Roman" pitchFamily="18" charset="0"/>
              </a:defRPr>
            </a:lvl2pPr>
            <a:lvl3pPr algn="ctr" rtl="0" eaLnBrk="1" fontAlgn="base" hangingPunct="1">
              <a:spcBef>
                <a:spcPct val="0"/>
              </a:spcBef>
              <a:spcAft>
                <a:spcPct val="0"/>
              </a:spcAft>
              <a:defRPr sz="3300" b="1" i="1">
                <a:solidFill>
                  <a:schemeClr val="tx2"/>
                </a:solidFill>
                <a:latin typeface="Times New Roman" pitchFamily="18" charset="0"/>
              </a:defRPr>
            </a:lvl3pPr>
            <a:lvl4pPr algn="ctr" rtl="0" eaLnBrk="1" fontAlgn="base" hangingPunct="1">
              <a:spcBef>
                <a:spcPct val="0"/>
              </a:spcBef>
              <a:spcAft>
                <a:spcPct val="0"/>
              </a:spcAft>
              <a:defRPr sz="3300" b="1" i="1">
                <a:solidFill>
                  <a:schemeClr val="tx2"/>
                </a:solidFill>
                <a:latin typeface="Times New Roman" pitchFamily="18" charset="0"/>
              </a:defRPr>
            </a:lvl4pPr>
            <a:lvl5pPr algn="ctr" rtl="0" eaLnBrk="1" fontAlgn="base" hangingPunct="1">
              <a:spcBef>
                <a:spcPct val="0"/>
              </a:spcBef>
              <a:spcAft>
                <a:spcPct val="0"/>
              </a:spcAft>
              <a:defRPr sz="3300" b="1" i="1">
                <a:solidFill>
                  <a:schemeClr val="tx2"/>
                </a:solidFill>
                <a:latin typeface="Times New Roman" pitchFamily="18" charset="0"/>
              </a:defRPr>
            </a:lvl5pPr>
            <a:lvl6pPr marL="342900" algn="ctr" rtl="0" eaLnBrk="1" fontAlgn="base" hangingPunct="1">
              <a:spcBef>
                <a:spcPct val="0"/>
              </a:spcBef>
              <a:spcAft>
                <a:spcPct val="0"/>
              </a:spcAft>
              <a:defRPr sz="3300" b="1" i="1">
                <a:solidFill>
                  <a:schemeClr val="tx2"/>
                </a:solidFill>
                <a:latin typeface="Times New Roman" pitchFamily="18" charset="0"/>
              </a:defRPr>
            </a:lvl6pPr>
            <a:lvl7pPr marL="685800" algn="ctr" rtl="0" eaLnBrk="1" fontAlgn="base" hangingPunct="1">
              <a:spcBef>
                <a:spcPct val="0"/>
              </a:spcBef>
              <a:spcAft>
                <a:spcPct val="0"/>
              </a:spcAft>
              <a:defRPr sz="3300" b="1" i="1">
                <a:solidFill>
                  <a:schemeClr val="tx2"/>
                </a:solidFill>
                <a:latin typeface="Times New Roman" pitchFamily="18" charset="0"/>
              </a:defRPr>
            </a:lvl7pPr>
            <a:lvl8pPr marL="1028700" algn="ctr" rtl="0" eaLnBrk="1" fontAlgn="base" hangingPunct="1">
              <a:spcBef>
                <a:spcPct val="0"/>
              </a:spcBef>
              <a:spcAft>
                <a:spcPct val="0"/>
              </a:spcAft>
              <a:defRPr sz="3300" b="1" i="1">
                <a:solidFill>
                  <a:schemeClr val="tx2"/>
                </a:solidFill>
                <a:latin typeface="Times New Roman" pitchFamily="18" charset="0"/>
              </a:defRPr>
            </a:lvl8pPr>
            <a:lvl9pPr marL="1371600" algn="ctr" rtl="0" eaLnBrk="1" fontAlgn="base" hangingPunct="1">
              <a:spcBef>
                <a:spcPct val="0"/>
              </a:spcBef>
              <a:spcAft>
                <a:spcPct val="0"/>
              </a:spcAft>
              <a:defRPr sz="3300" b="1" i="1">
                <a:solidFill>
                  <a:schemeClr val="tx2"/>
                </a:solidFill>
                <a:latin typeface="Times New Roman" pitchFamily="18" charset="0"/>
              </a:defRPr>
            </a:lvl9pPr>
          </a:lstStyle>
          <a:p>
            <a:r>
              <a:rPr lang="en-US" dirty="0">
                <a:solidFill>
                  <a:schemeClr val="tx1"/>
                </a:solidFill>
              </a:rPr>
              <a:t>Calibrations Program</a:t>
            </a:r>
            <a:endParaRPr lang="en-US" kern="0" dirty="0">
              <a:solidFill>
                <a:schemeClr val="tx1"/>
              </a:solidFill>
            </a:endParaRPr>
          </a:p>
        </p:txBody>
      </p:sp>
    </p:spTree>
    <p:extLst>
      <p:ext uri="{BB962C8B-B14F-4D97-AF65-F5344CB8AC3E}">
        <p14:creationId xmlns:p14="http://schemas.microsoft.com/office/powerpoint/2010/main" val="532174874"/>
      </p:ext>
    </p:extLst>
  </p:cSld>
  <p:clrMapOvr>
    <a:masterClrMapping/>
  </p:clrMapOvr>
  <p:transition spd="slow"/>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Responsibilities</a:t>
            </a:r>
            <a:endParaRPr lang="en-US" b="1" dirty="0">
              <a:cs typeface="Calibri" pitchFamily="34" charset="0"/>
            </a:endParaRPr>
          </a:p>
        </p:txBody>
      </p:sp>
      <p:sp>
        <p:nvSpPr>
          <p:cNvPr id="3" name="Content Placeholder 2"/>
          <p:cNvSpPr>
            <a:spLocks noGrp="1"/>
          </p:cNvSpPr>
          <p:nvPr>
            <p:ph idx="1"/>
          </p:nvPr>
        </p:nvSpPr>
        <p:spPr>
          <a:xfrm>
            <a:off x="914400" y="1620842"/>
            <a:ext cx="8229600" cy="4968875"/>
          </a:xfrm>
        </p:spPr>
        <p:txBody>
          <a:bodyPr>
            <a:noAutofit/>
          </a:bodyPr>
          <a:lstStyle/>
          <a:p>
            <a:r>
              <a:rPr lang="en-US" sz="2800" dirty="0" smtClean="0"/>
              <a:t>Commanders</a:t>
            </a:r>
          </a:p>
          <a:p>
            <a:pPr lvl="1"/>
            <a:r>
              <a:rPr lang="en-US" dirty="0" smtClean="0"/>
              <a:t>Establish control procedures for sets, kits, outfits and tools (SKOT), and TMDE calibration per the references</a:t>
            </a:r>
          </a:p>
          <a:p>
            <a:r>
              <a:rPr lang="en-US" sz="2800" dirty="0" smtClean="0"/>
              <a:t>Unit MMO</a:t>
            </a:r>
          </a:p>
          <a:p>
            <a:pPr lvl="1"/>
            <a:r>
              <a:rPr lang="en-US" dirty="0" smtClean="0"/>
              <a:t>Establish and maintain Calibration </a:t>
            </a:r>
            <a:r>
              <a:rPr lang="en-US" dirty="0"/>
              <a:t>Control </a:t>
            </a:r>
            <a:r>
              <a:rPr lang="en-US" dirty="0" smtClean="0"/>
              <a:t>Program</a:t>
            </a:r>
          </a:p>
          <a:p>
            <a:pPr lvl="1"/>
            <a:r>
              <a:rPr lang="en-US" dirty="0" smtClean="0"/>
              <a:t>Balance TMDE control </a:t>
            </a:r>
            <a:r>
              <a:rPr lang="en-US" dirty="0"/>
              <a:t>and </a:t>
            </a:r>
            <a:r>
              <a:rPr lang="en-US" dirty="0" smtClean="0"/>
              <a:t>access as </a:t>
            </a:r>
            <a:r>
              <a:rPr lang="en-US" dirty="0"/>
              <a:t>well as </a:t>
            </a:r>
            <a:r>
              <a:rPr lang="en-US" dirty="0" smtClean="0"/>
              <a:t>calibration and operational requirements</a:t>
            </a:r>
          </a:p>
          <a:p>
            <a:r>
              <a:rPr lang="en-US" sz="2800" dirty="0" smtClean="0"/>
              <a:t>Responsible Officer</a:t>
            </a:r>
          </a:p>
          <a:p>
            <a:pPr lvl="1"/>
            <a:r>
              <a:rPr lang="en-US" dirty="0" smtClean="0"/>
              <a:t>Initiate actions </a:t>
            </a:r>
            <a:r>
              <a:rPr lang="en-US" dirty="0"/>
              <a:t>to </a:t>
            </a:r>
            <a:r>
              <a:rPr lang="en-US" dirty="0" smtClean="0"/>
              <a:t>correctly configure parent-child relationships, add items to </a:t>
            </a:r>
            <a:r>
              <a:rPr lang="en-US" dirty="0"/>
              <a:t>a </a:t>
            </a:r>
            <a:r>
              <a:rPr lang="en-US" dirty="0" smtClean="0"/>
              <a:t>CMR, </a:t>
            </a:r>
            <a:r>
              <a:rPr lang="en-US" dirty="0"/>
              <a:t>or </a:t>
            </a:r>
            <a:r>
              <a:rPr lang="en-US" dirty="0" smtClean="0"/>
              <a:t>load items into </a:t>
            </a:r>
            <a:r>
              <a:rPr lang="en-US" dirty="0"/>
              <a:t>GCSS-MC via the appropriate </a:t>
            </a:r>
            <a:r>
              <a:rPr lang="en-US" dirty="0" smtClean="0"/>
              <a:t>reference</a:t>
            </a:r>
            <a:endParaRPr lang="en-US" dirty="0"/>
          </a:p>
        </p:txBody>
      </p:sp>
      <p:sp>
        <p:nvSpPr>
          <p:cNvPr id="5" name="Slide Number Placeholder 4"/>
          <p:cNvSpPr>
            <a:spLocks noGrp="1"/>
          </p:cNvSpPr>
          <p:nvPr>
            <p:ph type="sldNum" sz="quarter" idx="10"/>
          </p:nvPr>
        </p:nvSpPr>
        <p:spPr/>
        <p:txBody>
          <a:bodyPr/>
          <a:lstStyle/>
          <a:p>
            <a:fld id="{EA7C8D44-3667-46F6-9772-CC52308E2A7F}" type="slidenum">
              <a:rPr lang="en-US" smtClean="0"/>
              <a:pPr/>
              <a:t>15</a:t>
            </a:fld>
            <a:endParaRPr lang="en-US" dirty="0"/>
          </a:p>
        </p:txBody>
      </p:sp>
    </p:spTree>
    <p:extLst>
      <p:ext uri="{BB962C8B-B14F-4D97-AF65-F5344CB8AC3E}">
        <p14:creationId xmlns:p14="http://schemas.microsoft.com/office/powerpoint/2010/main" val="243006672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Responsibilities</a:t>
            </a:r>
            <a:endParaRPr lang="en-US" b="1" dirty="0">
              <a:cs typeface="Calibri" pitchFamily="34" charset="0"/>
            </a:endParaRPr>
          </a:p>
        </p:txBody>
      </p:sp>
      <p:sp>
        <p:nvSpPr>
          <p:cNvPr id="3" name="Content Placeholder 2"/>
          <p:cNvSpPr>
            <a:spLocks noGrp="1"/>
          </p:cNvSpPr>
          <p:nvPr>
            <p:ph idx="1"/>
          </p:nvPr>
        </p:nvSpPr>
        <p:spPr>
          <a:xfrm>
            <a:off x="914400" y="1620842"/>
            <a:ext cx="8229600" cy="4968875"/>
          </a:xfrm>
        </p:spPr>
        <p:txBody>
          <a:bodyPr>
            <a:noAutofit/>
          </a:bodyPr>
          <a:lstStyle/>
          <a:p>
            <a:r>
              <a:rPr lang="en-US" sz="2800" dirty="0" smtClean="0"/>
              <a:t>Identify </a:t>
            </a:r>
          </a:p>
          <a:p>
            <a:pPr lvl="1"/>
            <a:r>
              <a:rPr lang="en-US" dirty="0" smtClean="0"/>
              <a:t>Unit MMO and Maintenance Personnel identify all Unit-authorized TMDE using the unit’s T/E, CMR, and allowance list</a:t>
            </a:r>
            <a:endParaRPr lang="en-US" sz="2800" dirty="0" smtClean="0"/>
          </a:p>
          <a:p>
            <a:r>
              <a:rPr lang="en-US" sz="2800" dirty="0" smtClean="0"/>
              <a:t>Locate</a:t>
            </a:r>
            <a:r>
              <a:rPr lang="en-US" sz="2800" dirty="0"/>
              <a:t> </a:t>
            </a:r>
            <a:endParaRPr lang="en-US" sz="2800" dirty="0" smtClean="0"/>
          </a:p>
          <a:p>
            <a:pPr lvl="1"/>
            <a:r>
              <a:rPr lang="en-US" dirty="0" smtClean="0"/>
              <a:t>Physically verify TMDE items and calibration control records</a:t>
            </a:r>
            <a:endParaRPr lang="en-US" sz="2800" dirty="0" smtClean="0"/>
          </a:p>
          <a:p>
            <a:r>
              <a:rPr lang="en-US" sz="2800" dirty="0" smtClean="0"/>
              <a:t>Inventory </a:t>
            </a:r>
          </a:p>
          <a:p>
            <a:pPr lvl="1"/>
            <a:r>
              <a:rPr lang="en-US" dirty="0" smtClean="0"/>
              <a:t>Match equipment</a:t>
            </a:r>
            <a:r>
              <a:rPr lang="en-US" dirty="0"/>
              <a:t>, calibration control records, and </a:t>
            </a:r>
            <a:r>
              <a:rPr lang="en-US" dirty="0" smtClean="0"/>
              <a:t>unit T/E / allowances </a:t>
            </a:r>
            <a:r>
              <a:rPr lang="en-US" dirty="0"/>
              <a:t>to ensure </a:t>
            </a:r>
            <a:r>
              <a:rPr lang="en-US" dirty="0" smtClean="0"/>
              <a:t>complete accountability</a:t>
            </a:r>
            <a:endParaRPr lang="en-US" sz="2000" dirty="0"/>
          </a:p>
          <a:p>
            <a:endParaRPr lang="en-US" sz="2800" u="sng" dirty="0" smtClean="0"/>
          </a:p>
          <a:p>
            <a:endParaRPr lang="en-US" sz="2800" b="1" u="sng" dirty="0" smtClean="0"/>
          </a:p>
          <a:p>
            <a:endParaRPr lang="en-US" sz="3600" dirty="0" smtClean="0"/>
          </a:p>
          <a:p>
            <a:endParaRPr lang="en-US" sz="3600" dirty="0"/>
          </a:p>
          <a:p>
            <a:endParaRPr lang="en-US" sz="3600" dirty="0"/>
          </a:p>
          <a:p>
            <a:endParaRPr lang="en-US" sz="3600" dirty="0" smtClean="0"/>
          </a:p>
          <a:p>
            <a:endParaRPr lang="en-US" sz="2400" dirty="0"/>
          </a:p>
        </p:txBody>
      </p:sp>
      <p:sp>
        <p:nvSpPr>
          <p:cNvPr id="5" name="Slide Number Placeholder 4"/>
          <p:cNvSpPr>
            <a:spLocks noGrp="1"/>
          </p:cNvSpPr>
          <p:nvPr>
            <p:ph type="sldNum" sz="quarter" idx="10"/>
          </p:nvPr>
        </p:nvSpPr>
        <p:spPr/>
        <p:txBody>
          <a:bodyPr/>
          <a:lstStyle/>
          <a:p>
            <a:fld id="{EA7C8D44-3667-46F6-9772-CC52308E2A7F}" type="slidenum">
              <a:rPr lang="en-US" smtClean="0"/>
              <a:pPr/>
              <a:t>16</a:t>
            </a:fld>
            <a:endParaRPr lang="en-US" dirty="0"/>
          </a:p>
        </p:txBody>
      </p:sp>
    </p:spTree>
    <p:extLst>
      <p:ext uri="{BB962C8B-B14F-4D97-AF65-F5344CB8AC3E}">
        <p14:creationId xmlns:p14="http://schemas.microsoft.com/office/powerpoint/2010/main" val="333805256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Responsibilities</a:t>
            </a:r>
            <a:endParaRPr lang="en-US" b="1" dirty="0">
              <a:cs typeface="Calibri" pitchFamily="34" charset="0"/>
            </a:endParaRPr>
          </a:p>
        </p:txBody>
      </p:sp>
      <p:sp>
        <p:nvSpPr>
          <p:cNvPr id="3" name="Content Placeholder 2"/>
          <p:cNvSpPr>
            <a:spLocks noGrp="1"/>
          </p:cNvSpPr>
          <p:nvPr>
            <p:ph idx="1"/>
          </p:nvPr>
        </p:nvSpPr>
        <p:spPr>
          <a:xfrm>
            <a:off x="914400" y="1620842"/>
            <a:ext cx="8229600" cy="4968875"/>
          </a:xfrm>
        </p:spPr>
        <p:txBody>
          <a:bodyPr>
            <a:noAutofit/>
          </a:bodyPr>
          <a:lstStyle/>
          <a:p>
            <a:r>
              <a:rPr lang="en-US" sz="2800" dirty="0" smtClean="0"/>
              <a:t>Schedule </a:t>
            </a:r>
          </a:p>
          <a:p>
            <a:pPr lvl="1"/>
            <a:r>
              <a:rPr lang="en-US" dirty="0" smtClean="0"/>
              <a:t>Establish calibration due dates</a:t>
            </a:r>
          </a:p>
          <a:p>
            <a:pPr lvl="1"/>
            <a:r>
              <a:rPr lang="en-US" dirty="0" smtClean="0"/>
              <a:t>Ensure sufficient assets available for operational requirements</a:t>
            </a:r>
            <a:endParaRPr lang="en-US" sz="2000" dirty="0" smtClean="0"/>
          </a:p>
          <a:p>
            <a:r>
              <a:rPr lang="en-US" sz="2800" dirty="0" smtClean="0"/>
              <a:t>Inspect </a:t>
            </a:r>
          </a:p>
          <a:p>
            <a:pPr lvl="1"/>
            <a:r>
              <a:rPr lang="en-US" dirty="0" smtClean="0"/>
              <a:t>Ensure equipment requiring calibration is properly labeled and calibration status is current</a:t>
            </a:r>
            <a:endParaRPr lang="en-US" sz="2800" dirty="0" smtClean="0"/>
          </a:p>
          <a:p>
            <a:r>
              <a:rPr lang="en-US" sz="2800" dirty="0" smtClean="0"/>
              <a:t>Track</a:t>
            </a:r>
            <a:r>
              <a:rPr lang="en-US" sz="2000" dirty="0" smtClean="0"/>
              <a:t> </a:t>
            </a:r>
          </a:p>
          <a:p>
            <a:pPr lvl="1"/>
            <a:r>
              <a:rPr lang="en-US" dirty="0" smtClean="0"/>
              <a:t>Annually evaluate/ensure TMDE is correctly categorized and required for the unit’s mission</a:t>
            </a:r>
            <a:endParaRPr lang="en-US" sz="2000" dirty="0"/>
          </a:p>
          <a:p>
            <a:endParaRPr lang="en-US" sz="2800" dirty="0"/>
          </a:p>
          <a:p>
            <a:endParaRPr lang="en-US" sz="2800" u="sng" dirty="0" smtClean="0"/>
          </a:p>
          <a:p>
            <a:endParaRPr lang="en-US" sz="2800" b="1" u="sng" dirty="0" smtClean="0"/>
          </a:p>
          <a:p>
            <a:endParaRPr lang="en-US" sz="3600" dirty="0" smtClean="0"/>
          </a:p>
          <a:p>
            <a:endParaRPr lang="en-US" sz="3600" dirty="0"/>
          </a:p>
          <a:p>
            <a:endParaRPr lang="en-US" sz="3600" dirty="0"/>
          </a:p>
          <a:p>
            <a:endParaRPr lang="en-US" sz="3600" dirty="0" smtClean="0"/>
          </a:p>
          <a:p>
            <a:endParaRPr lang="en-US" sz="2400" dirty="0"/>
          </a:p>
        </p:txBody>
      </p:sp>
      <p:sp>
        <p:nvSpPr>
          <p:cNvPr id="5" name="Slide Number Placeholder 4"/>
          <p:cNvSpPr>
            <a:spLocks noGrp="1"/>
          </p:cNvSpPr>
          <p:nvPr>
            <p:ph type="sldNum" sz="quarter" idx="10"/>
          </p:nvPr>
        </p:nvSpPr>
        <p:spPr/>
        <p:txBody>
          <a:bodyPr/>
          <a:lstStyle/>
          <a:p>
            <a:fld id="{EA7C8D44-3667-46F6-9772-CC52308E2A7F}" type="slidenum">
              <a:rPr lang="en-US" smtClean="0"/>
              <a:pPr/>
              <a:t>17</a:t>
            </a:fld>
            <a:endParaRPr lang="en-US" dirty="0"/>
          </a:p>
        </p:txBody>
      </p:sp>
    </p:spTree>
    <p:extLst>
      <p:ext uri="{BB962C8B-B14F-4D97-AF65-F5344CB8AC3E}">
        <p14:creationId xmlns:p14="http://schemas.microsoft.com/office/powerpoint/2010/main" val="177322456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C:\Documents and Settings\EBlumenstock\My Documents\Microsoft Clip Organizer\j0078622.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10000" y="2895600"/>
            <a:ext cx="159385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2590800" y="1219199"/>
            <a:ext cx="3886199" cy="1524001"/>
          </a:xfrm>
          <a:prstGeom prst="rect">
            <a:avLst/>
          </a:prstGeom>
          <a:noFill/>
        </p:spPr>
        <p:txBody>
          <a:bodyPr wrap="none">
            <a:prstTxWarp prst="textChevron">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sz="5400" b="1" spc="50" dirty="0">
                <a:ln w="11430">
                  <a:solidFill>
                    <a:srgbClr val="000099"/>
                  </a:solidFill>
                </a:ln>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Questions ?</a:t>
            </a:r>
          </a:p>
        </p:txBody>
      </p:sp>
      <p:sp>
        <p:nvSpPr>
          <p:cNvPr id="4" name="Title 1"/>
          <p:cNvSpPr txBox="1">
            <a:spLocks/>
          </p:cNvSpPr>
          <p:nvPr/>
        </p:nvSpPr>
        <p:spPr>
          <a:xfrm>
            <a:off x="685802" y="114304"/>
            <a:ext cx="8107363" cy="1038225"/>
          </a:xfrm>
          <a:prstGeom prst="rect">
            <a:avLst/>
          </a:prstGeom>
        </p:spPr>
        <p:txBody>
          <a:bodyPr/>
          <a:lstStyle>
            <a:lvl1pPr algn="ctr" rtl="0" eaLnBrk="1" fontAlgn="base" hangingPunct="1">
              <a:spcBef>
                <a:spcPct val="0"/>
              </a:spcBef>
              <a:spcAft>
                <a:spcPct val="0"/>
              </a:spcAft>
              <a:defRPr sz="3300" b="1" i="1">
                <a:solidFill>
                  <a:schemeClr val="tx2"/>
                </a:solidFill>
                <a:latin typeface="+mj-lt"/>
                <a:ea typeface="+mj-ea"/>
                <a:cs typeface="+mj-cs"/>
              </a:defRPr>
            </a:lvl1pPr>
            <a:lvl2pPr algn="ctr" rtl="0" eaLnBrk="1" fontAlgn="base" hangingPunct="1">
              <a:spcBef>
                <a:spcPct val="0"/>
              </a:spcBef>
              <a:spcAft>
                <a:spcPct val="0"/>
              </a:spcAft>
              <a:defRPr sz="3300" b="1" i="1">
                <a:solidFill>
                  <a:schemeClr val="tx2"/>
                </a:solidFill>
                <a:latin typeface="Times New Roman" pitchFamily="18" charset="0"/>
              </a:defRPr>
            </a:lvl2pPr>
            <a:lvl3pPr algn="ctr" rtl="0" eaLnBrk="1" fontAlgn="base" hangingPunct="1">
              <a:spcBef>
                <a:spcPct val="0"/>
              </a:spcBef>
              <a:spcAft>
                <a:spcPct val="0"/>
              </a:spcAft>
              <a:defRPr sz="3300" b="1" i="1">
                <a:solidFill>
                  <a:schemeClr val="tx2"/>
                </a:solidFill>
                <a:latin typeface="Times New Roman" pitchFamily="18" charset="0"/>
              </a:defRPr>
            </a:lvl3pPr>
            <a:lvl4pPr algn="ctr" rtl="0" eaLnBrk="1" fontAlgn="base" hangingPunct="1">
              <a:spcBef>
                <a:spcPct val="0"/>
              </a:spcBef>
              <a:spcAft>
                <a:spcPct val="0"/>
              </a:spcAft>
              <a:defRPr sz="3300" b="1" i="1">
                <a:solidFill>
                  <a:schemeClr val="tx2"/>
                </a:solidFill>
                <a:latin typeface="Times New Roman" pitchFamily="18" charset="0"/>
              </a:defRPr>
            </a:lvl4pPr>
            <a:lvl5pPr algn="ctr" rtl="0" eaLnBrk="1" fontAlgn="base" hangingPunct="1">
              <a:spcBef>
                <a:spcPct val="0"/>
              </a:spcBef>
              <a:spcAft>
                <a:spcPct val="0"/>
              </a:spcAft>
              <a:defRPr sz="3300" b="1" i="1">
                <a:solidFill>
                  <a:schemeClr val="tx2"/>
                </a:solidFill>
                <a:latin typeface="Times New Roman" pitchFamily="18" charset="0"/>
              </a:defRPr>
            </a:lvl5pPr>
            <a:lvl6pPr marL="342900" algn="ctr" rtl="0" eaLnBrk="1" fontAlgn="base" hangingPunct="1">
              <a:spcBef>
                <a:spcPct val="0"/>
              </a:spcBef>
              <a:spcAft>
                <a:spcPct val="0"/>
              </a:spcAft>
              <a:defRPr sz="3300" b="1" i="1">
                <a:solidFill>
                  <a:schemeClr val="tx2"/>
                </a:solidFill>
                <a:latin typeface="Times New Roman" pitchFamily="18" charset="0"/>
              </a:defRPr>
            </a:lvl6pPr>
            <a:lvl7pPr marL="685800" algn="ctr" rtl="0" eaLnBrk="1" fontAlgn="base" hangingPunct="1">
              <a:spcBef>
                <a:spcPct val="0"/>
              </a:spcBef>
              <a:spcAft>
                <a:spcPct val="0"/>
              </a:spcAft>
              <a:defRPr sz="3300" b="1" i="1">
                <a:solidFill>
                  <a:schemeClr val="tx2"/>
                </a:solidFill>
                <a:latin typeface="Times New Roman" pitchFamily="18" charset="0"/>
              </a:defRPr>
            </a:lvl7pPr>
            <a:lvl8pPr marL="1028700" algn="ctr" rtl="0" eaLnBrk="1" fontAlgn="base" hangingPunct="1">
              <a:spcBef>
                <a:spcPct val="0"/>
              </a:spcBef>
              <a:spcAft>
                <a:spcPct val="0"/>
              </a:spcAft>
              <a:defRPr sz="3300" b="1" i="1">
                <a:solidFill>
                  <a:schemeClr val="tx2"/>
                </a:solidFill>
                <a:latin typeface="Times New Roman" pitchFamily="18" charset="0"/>
              </a:defRPr>
            </a:lvl8pPr>
            <a:lvl9pPr marL="1371600" algn="ctr" rtl="0" eaLnBrk="1" fontAlgn="base" hangingPunct="1">
              <a:spcBef>
                <a:spcPct val="0"/>
              </a:spcBef>
              <a:spcAft>
                <a:spcPct val="0"/>
              </a:spcAft>
              <a:defRPr sz="3300" b="1" i="1">
                <a:solidFill>
                  <a:schemeClr val="tx2"/>
                </a:solidFill>
                <a:latin typeface="Times New Roman" pitchFamily="18" charset="0"/>
              </a:defRPr>
            </a:lvl9pPr>
          </a:lstStyle>
          <a:p>
            <a:r>
              <a:rPr lang="en-US" dirty="0">
                <a:solidFill>
                  <a:schemeClr val="tx1"/>
                </a:solidFill>
              </a:rPr>
              <a:t>Calibrations Program</a:t>
            </a:r>
            <a:endParaRPr lang="en-US" kern="0" dirty="0">
              <a:solidFill>
                <a:schemeClr val="tx1"/>
              </a:solidFill>
            </a:endParaRPr>
          </a:p>
        </p:txBody>
      </p:sp>
    </p:spTree>
    <p:extLst>
      <p:ext uri="{BB962C8B-B14F-4D97-AF65-F5344CB8AC3E}">
        <p14:creationId xmlns:p14="http://schemas.microsoft.com/office/powerpoint/2010/main" val="1034206599"/>
      </p:ext>
    </p:extLst>
  </p:cSld>
  <p:clrMapOvr>
    <a:masterClrMapping/>
  </p:clrMapOvr>
  <p:transition spd="slow"/>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Calibration Program Requirements</a:t>
            </a:r>
            <a:endParaRPr lang="en-US" b="1" dirty="0">
              <a:cs typeface="Calibri" pitchFamily="34" charset="0"/>
            </a:endParaRPr>
          </a:p>
        </p:txBody>
      </p:sp>
      <p:sp>
        <p:nvSpPr>
          <p:cNvPr id="3" name="Content Placeholder 2"/>
          <p:cNvSpPr>
            <a:spLocks noGrp="1"/>
          </p:cNvSpPr>
          <p:nvPr>
            <p:ph idx="1"/>
          </p:nvPr>
        </p:nvSpPr>
        <p:spPr>
          <a:xfrm>
            <a:off x="914400" y="1620842"/>
            <a:ext cx="8229600" cy="5237158"/>
          </a:xfrm>
          <a:noFill/>
          <a:ln w="9525">
            <a:noFill/>
            <a:miter lim="800000"/>
            <a:headEnd/>
            <a:tailEnd/>
          </a:ln>
        </p:spPr>
        <p:txBody>
          <a:bodyPr vert="horz" wrap="square" lIns="91440" tIns="45720" rIns="91440" bIns="45720" numCol="1" anchor="t" anchorCtr="0" compatLnSpc="1">
            <a:prstTxWarp prst="textNoShape">
              <a:avLst/>
            </a:prstTxWarp>
          </a:bodyPr>
          <a:lstStyle/>
          <a:p>
            <a:r>
              <a:rPr lang="en-US" sz="2800" dirty="0" smtClean="0"/>
              <a:t>All TMDE must be in </a:t>
            </a:r>
            <a:r>
              <a:rPr lang="en-US" sz="2800" dirty="0"/>
              <a:t>one of four calibration </a:t>
            </a:r>
            <a:r>
              <a:rPr lang="en-US" sz="2800" dirty="0" smtClean="0"/>
              <a:t>statuses, (or it must be “rejected”)</a:t>
            </a:r>
            <a:endParaRPr lang="en-US" sz="2800" dirty="0"/>
          </a:p>
          <a:p>
            <a:pPr marL="885825" lvl="1" indent="-457200">
              <a:buFont typeface="+mj-lt"/>
              <a:buAutoNum type="arabicPeriod"/>
            </a:pPr>
            <a:r>
              <a:rPr lang="en-US" dirty="0" smtClean="0"/>
              <a:t>Full calibration required </a:t>
            </a:r>
            <a:endParaRPr lang="en-US" dirty="0"/>
          </a:p>
          <a:p>
            <a:pPr marL="885825" lvl="1" indent="-457200">
              <a:buFont typeface="+mj-lt"/>
              <a:buAutoNum type="arabicPeriod"/>
            </a:pPr>
            <a:r>
              <a:rPr lang="en-US" dirty="0" smtClean="0"/>
              <a:t>Special calibration required</a:t>
            </a:r>
            <a:endParaRPr lang="en-US" dirty="0"/>
          </a:p>
          <a:p>
            <a:pPr marL="885825" lvl="1" indent="-457200">
              <a:buFont typeface="+mj-lt"/>
              <a:buAutoNum type="arabicPeriod"/>
            </a:pPr>
            <a:r>
              <a:rPr lang="en-US" dirty="0" smtClean="0"/>
              <a:t>Calibration not Required</a:t>
            </a:r>
            <a:endParaRPr lang="en-US" dirty="0"/>
          </a:p>
          <a:p>
            <a:pPr marL="885825" lvl="1" indent="-457200">
              <a:buFont typeface="+mj-lt"/>
              <a:buAutoNum type="arabicPeriod"/>
            </a:pPr>
            <a:r>
              <a:rPr lang="en-US" dirty="0" smtClean="0"/>
              <a:t>Inactive Equipment</a:t>
            </a:r>
          </a:p>
          <a:p>
            <a:r>
              <a:rPr lang="en-US" sz="2800" dirty="0" smtClean="0"/>
              <a:t>Equipment with a current calibration status</a:t>
            </a:r>
            <a:endParaRPr lang="en-US" sz="2800" dirty="0"/>
          </a:p>
          <a:p>
            <a:pPr lvl="1"/>
            <a:r>
              <a:rPr lang="en-US" dirty="0" smtClean="0"/>
              <a:t>Units will utilize GCSS-MC </a:t>
            </a:r>
            <a:r>
              <a:rPr lang="en-US" dirty="0"/>
              <a:t>to </a:t>
            </a:r>
            <a:r>
              <a:rPr lang="en-US" dirty="0" smtClean="0"/>
              <a:t>track / schedule </a:t>
            </a:r>
            <a:r>
              <a:rPr lang="en-US" dirty="0"/>
              <a:t>items for </a:t>
            </a:r>
            <a:r>
              <a:rPr lang="en-US" dirty="0" smtClean="0"/>
              <a:t>calibration</a:t>
            </a:r>
          </a:p>
          <a:p>
            <a:pPr lvl="1"/>
            <a:r>
              <a:rPr lang="en-US" dirty="0" smtClean="0"/>
              <a:t>Manual tracking of calibration data is required for incorrectly cataloged items</a:t>
            </a:r>
            <a:endParaRPr lang="en-US" sz="2800" dirty="0"/>
          </a:p>
          <a:p>
            <a:endParaRPr lang="en-US" dirty="0"/>
          </a:p>
          <a:p>
            <a:endParaRPr lang="en-US" dirty="0"/>
          </a:p>
          <a:p>
            <a:endParaRPr lang="en-US" dirty="0"/>
          </a:p>
        </p:txBody>
      </p:sp>
      <p:sp>
        <p:nvSpPr>
          <p:cNvPr id="5" name="Slide Number Placeholder 4"/>
          <p:cNvSpPr>
            <a:spLocks noGrp="1"/>
          </p:cNvSpPr>
          <p:nvPr>
            <p:ph type="sldNum" sz="quarter" idx="10"/>
          </p:nvPr>
        </p:nvSpPr>
        <p:spPr/>
        <p:txBody>
          <a:bodyPr/>
          <a:lstStyle/>
          <a:p>
            <a:fld id="{EA7C8D44-3667-46F6-9772-CC52308E2A7F}" type="slidenum">
              <a:rPr lang="en-US" smtClean="0"/>
              <a:pPr/>
              <a:t>19</a:t>
            </a:fld>
            <a:endParaRPr lang="en-US" dirty="0"/>
          </a:p>
        </p:txBody>
      </p:sp>
    </p:spTree>
    <p:extLst>
      <p:ext uri="{BB962C8B-B14F-4D97-AF65-F5344CB8AC3E}">
        <p14:creationId xmlns:p14="http://schemas.microsoft.com/office/powerpoint/2010/main" val="21471140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C:\Documents and Settings\EBlumenstock\My Documents\Microsoft Clip Organizer\j0078622.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10000" y="2895600"/>
            <a:ext cx="159385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2590800" y="1219199"/>
            <a:ext cx="3886199" cy="1524001"/>
          </a:xfrm>
          <a:prstGeom prst="rect">
            <a:avLst/>
          </a:prstGeom>
          <a:noFill/>
        </p:spPr>
        <p:txBody>
          <a:bodyPr wrap="none">
            <a:prstTxWarp prst="textChevron">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sz="5400" b="1" spc="50" dirty="0">
                <a:ln w="11430">
                  <a:solidFill>
                    <a:srgbClr val="000099"/>
                  </a:solidFill>
                </a:ln>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Questions ?</a:t>
            </a:r>
          </a:p>
        </p:txBody>
      </p:sp>
      <p:sp>
        <p:nvSpPr>
          <p:cNvPr id="4" name="Title 1"/>
          <p:cNvSpPr txBox="1">
            <a:spLocks/>
          </p:cNvSpPr>
          <p:nvPr/>
        </p:nvSpPr>
        <p:spPr>
          <a:xfrm>
            <a:off x="685802" y="114304"/>
            <a:ext cx="8107363" cy="1038225"/>
          </a:xfrm>
          <a:prstGeom prst="rect">
            <a:avLst/>
          </a:prstGeom>
        </p:spPr>
        <p:txBody>
          <a:bodyPr/>
          <a:lstStyle>
            <a:lvl1pPr algn="ctr" rtl="0" eaLnBrk="1" fontAlgn="base" hangingPunct="1">
              <a:spcBef>
                <a:spcPct val="0"/>
              </a:spcBef>
              <a:spcAft>
                <a:spcPct val="0"/>
              </a:spcAft>
              <a:defRPr sz="3300" b="1" i="1">
                <a:solidFill>
                  <a:schemeClr val="tx2"/>
                </a:solidFill>
                <a:latin typeface="+mj-lt"/>
                <a:ea typeface="+mj-ea"/>
                <a:cs typeface="+mj-cs"/>
              </a:defRPr>
            </a:lvl1pPr>
            <a:lvl2pPr algn="ctr" rtl="0" eaLnBrk="1" fontAlgn="base" hangingPunct="1">
              <a:spcBef>
                <a:spcPct val="0"/>
              </a:spcBef>
              <a:spcAft>
                <a:spcPct val="0"/>
              </a:spcAft>
              <a:defRPr sz="3300" b="1" i="1">
                <a:solidFill>
                  <a:schemeClr val="tx2"/>
                </a:solidFill>
                <a:latin typeface="Times New Roman" pitchFamily="18" charset="0"/>
              </a:defRPr>
            </a:lvl2pPr>
            <a:lvl3pPr algn="ctr" rtl="0" eaLnBrk="1" fontAlgn="base" hangingPunct="1">
              <a:spcBef>
                <a:spcPct val="0"/>
              </a:spcBef>
              <a:spcAft>
                <a:spcPct val="0"/>
              </a:spcAft>
              <a:defRPr sz="3300" b="1" i="1">
                <a:solidFill>
                  <a:schemeClr val="tx2"/>
                </a:solidFill>
                <a:latin typeface="Times New Roman" pitchFamily="18" charset="0"/>
              </a:defRPr>
            </a:lvl3pPr>
            <a:lvl4pPr algn="ctr" rtl="0" eaLnBrk="1" fontAlgn="base" hangingPunct="1">
              <a:spcBef>
                <a:spcPct val="0"/>
              </a:spcBef>
              <a:spcAft>
                <a:spcPct val="0"/>
              </a:spcAft>
              <a:defRPr sz="3300" b="1" i="1">
                <a:solidFill>
                  <a:schemeClr val="tx2"/>
                </a:solidFill>
                <a:latin typeface="Times New Roman" pitchFamily="18" charset="0"/>
              </a:defRPr>
            </a:lvl4pPr>
            <a:lvl5pPr algn="ctr" rtl="0" eaLnBrk="1" fontAlgn="base" hangingPunct="1">
              <a:spcBef>
                <a:spcPct val="0"/>
              </a:spcBef>
              <a:spcAft>
                <a:spcPct val="0"/>
              </a:spcAft>
              <a:defRPr sz="3300" b="1" i="1">
                <a:solidFill>
                  <a:schemeClr val="tx2"/>
                </a:solidFill>
                <a:latin typeface="Times New Roman" pitchFamily="18" charset="0"/>
              </a:defRPr>
            </a:lvl5pPr>
            <a:lvl6pPr marL="342900" algn="ctr" rtl="0" eaLnBrk="1" fontAlgn="base" hangingPunct="1">
              <a:spcBef>
                <a:spcPct val="0"/>
              </a:spcBef>
              <a:spcAft>
                <a:spcPct val="0"/>
              </a:spcAft>
              <a:defRPr sz="3300" b="1" i="1">
                <a:solidFill>
                  <a:schemeClr val="tx2"/>
                </a:solidFill>
                <a:latin typeface="Times New Roman" pitchFamily="18" charset="0"/>
              </a:defRPr>
            </a:lvl6pPr>
            <a:lvl7pPr marL="685800" algn="ctr" rtl="0" eaLnBrk="1" fontAlgn="base" hangingPunct="1">
              <a:spcBef>
                <a:spcPct val="0"/>
              </a:spcBef>
              <a:spcAft>
                <a:spcPct val="0"/>
              </a:spcAft>
              <a:defRPr sz="3300" b="1" i="1">
                <a:solidFill>
                  <a:schemeClr val="tx2"/>
                </a:solidFill>
                <a:latin typeface="Times New Roman" pitchFamily="18" charset="0"/>
              </a:defRPr>
            </a:lvl7pPr>
            <a:lvl8pPr marL="1028700" algn="ctr" rtl="0" eaLnBrk="1" fontAlgn="base" hangingPunct="1">
              <a:spcBef>
                <a:spcPct val="0"/>
              </a:spcBef>
              <a:spcAft>
                <a:spcPct val="0"/>
              </a:spcAft>
              <a:defRPr sz="3300" b="1" i="1">
                <a:solidFill>
                  <a:schemeClr val="tx2"/>
                </a:solidFill>
                <a:latin typeface="Times New Roman" pitchFamily="18" charset="0"/>
              </a:defRPr>
            </a:lvl8pPr>
            <a:lvl9pPr marL="1371600" algn="ctr" rtl="0" eaLnBrk="1" fontAlgn="base" hangingPunct="1">
              <a:spcBef>
                <a:spcPct val="0"/>
              </a:spcBef>
              <a:spcAft>
                <a:spcPct val="0"/>
              </a:spcAft>
              <a:defRPr sz="3300" b="1" i="1">
                <a:solidFill>
                  <a:schemeClr val="tx2"/>
                </a:solidFill>
                <a:latin typeface="Times New Roman" pitchFamily="18" charset="0"/>
              </a:defRPr>
            </a:lvl9pPr>
          </a:lstStyle>
          <a:p>
            <a:r>
              <a:rPr lang="en-US" dirty="0">
                <a:solidFill>
                  <a:schemeClr val="tx1"/>
                </a:solidFill>
              </a:rPr>
              <a:t>Calibrations Program</a:t>
            </a:r>
            <a:endParaRPr lang="en-US" kern="0" dirty="0">
              <a:solidFill>
                <a:schemeClr val="tx1"/>
              </a:solidFill>
            </a:endParaRPr>
          </a:p>
        </p:txBody>
      </p:sp>
    </p:spTree>
    <p:extLst>
      <p:ext uri="{BB962C8B-B14F-4D97-AF65-F5344CB8AC3E}">
        <p14:creationId xmlns:p14="http://schemas.microsoft.com/office/powerpoint/2010/main" val="942823097"/>
      </p:ext>
    </p:extLst>
  </p:cSld>
  <p:clrMapOvr>
    <a:masterClrMapping/>
  </p:clrMapOvr>
  <p:transition spd="slow"/>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ounded Rectangle 7"/>
          <p:cNvSpPr/>
          <p:nvPr/>
        </p:nvSpPr>
        <p:spPr bwMode="auto">
          <a:xfrm>
            <a:off x="152400" y="1443081"/>
            <a:ext cx="8686800" cy="838200"/>
          </a:xfrm>
          <a:prstGeom prst="roundRect">
            <a:avLst/>
          </a:prstGeom>
          <a:solidFill>
            <a:srgbClr val="FFFF00"/>
          </a:solidFill>
          <a:ln w="38100" cap="flat" cmpd="sng" algn="ctr">
            <a:solidFill>
              <a:srgbClr val="FF00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fontAlgn="base">
              <a:spcBef>
                <a:spcPct val="0"/>
              </a:spcBef>
              <a:spcAft>
                <a:spcPct val="0"/>
              </a:spcAft>
            </a:pPr>
            <a:r>
              <a:rPr lang="en-US" sz="3200" b="1" dirty="0" smtClean="0">
                <a:latin typeface="Arial" charset="0"/>
              </a:rPr>
              <a:t>PM/CAL Scheduling Form</a:t>
            </a:r>
            <a:endParaRPr lang="en-US" sz="3200" b="1" dirty="0">
              <a:latin typeface="Arial" charset="0"/>
            </a:endParaRPr>
          </a:p>
        </p:txBody>
      </p:sp>
      <p:sp>
        <p:nvSpPr>
          <p:cNvPr id="11" name="Rounded Rectangle 10"/>
          <p:cNvSpPr/>
          <p:nvPr/>
        </p:nvSpPr>
        <p:spPr bwMode="auto">
          <a:xfrm>
            <a:off x="4876800" y="5789474"/>
            <a:ext cx="3962400" cy="838200"/>
          </a:xfrm>
          <a:prstGeom prst="roundRect">
            <a:avLst/>
          </a:prstGeom>
          <a:solidFill>
            <a:srgbClr val="FFFF00"/>
          </a:solidFill>
          <a:ln w="38100" cap="flat" cmpd="sng" algn="ctr">
            <a:solidFill>
              <a:srgbClr val="FF00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fontAlgn="base">
              <a:spcBef>
                <a:spcPct val="0"/>
              </a:spcBef>
              <a:spcAft>
                <a:spcPct val="0"/>
              </a:spcAft>
            </a:pPr>
            <a:r>
              <a:rPr lang="en-US" sz="2800" b="1" dirty="0" smtClean="0">
                <a:latin typeface="Arial" charset="0"/>
              </a:rPr>
              <a:t>Cal Report</a:t>
            </a:r>
            <a:endParaRPr lang="en-US" sz="2800" b="1" dirty="0">
              <a:latin typeface="Arial" charset="0"/>
            </a:endParaRPr>
          </a:p>
        </p:txBody>
      </p:sp>
      <p:sp>
        <p:nvSpPr>
          <p:cNvPr id="14" name="Rounded Rectangle 13"/>
          <p:cNvSpPr/>
          <p:nvPr/>
        </p:nvSpPr>
        <p:spPr bwMode="auto">
          <a:xfrm>
            <a:off x="152400" y="5789474"/>
            <a:ext cx="3962400" cy="838200"/>
          </a:xfrm>
          <a:prstGeom prst="roundRect">
            <a:avLst/>
          </a:prstGeom>
          <a:solidFill>
            <a:srgbClr val="FFFF00"/>
          </a:solidFill>
          <a:ln w="38100" cap="flat" cmpd="sng" algn="ctr">
            <a:solidFill>
              <a:srgbClr val="FF00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fontAlgn="base">
              <a:spcBef>
                <a:spcPct val="0"/>
              </a:spcBef>
              <a:spcAft>
                <a:spcPct val="0"/>
              </a:spcAft>
            </a:pPr>
            <a:r>
              <a:rPr lang="en-US" sz="2800" b="1" dirty="0" smtClean="0">
                <a:latin typeface="Arial" charset="0"/>
              </a:rPr>
              <a:t>PM Report</a:t>
            </a:r>
            <a:endParaRPr lang="en-US" sz="2800" b="1" dirty="0">
              <a:latin typeface="Arial" charset="0"/>
            </a:endParaRPr>
          </a:p>
        </p:txBody>
      </p:sp>
      <p:sp>
        <p:nvSpPr>
          <p:cNvPr id="22" name="TextBox 21"/>
          <p:cNvSpPr txBox="1"/>
          <p:nvPr/>
        </p:nvSpPr>
        <p:spPr>
          <a:xfrm>
            <a:off x="2161854" y="381000"/>
            <a:ext cx="4924746" cy="584775"/>
          </a:xfrm>
          <a:prstGeom prst="rect">
            <a:avLst/>
          </a:prstGeom>
          <a:noFill/>
        </p:spPr>
        <p:txBody>
          <a:bodyPr wrap="none" rtlCol="0">
            <a:spAutoFit/>
          </a:bodyPr>
          <a:lstStyle/>
          <a:p>
            <a:r>
              <a:rPr lang="en-US" sz="3200" b="1" i="1" kern="0" dirty="0"/>
              <a:t>PM/CAL Scheduling Form</a:t>
            </a:r>
          </a:p>
        </p:txBody>
      </p:sp>
      <p:sp>
        <p:nvSpPr>
          <p:cNvPr id="23" name="Down Arrow 22"/>
          <p:cNvSpPr/>
          <p:nvPr/>
        </p:nvSpPr>
        <p:spPr bwMode="auto">
          <a:xfrm>
            <a:off x="2988575" y="2476496"/>
            <a:ext cx="1042917" cy="3150739"/>
          </a:xfrm>
          <a:prstGeom prst="downArrow">
            <a:avLst>
              <a:gd name="adj1" fmla="val 50000"/>
              <a:gd name="adj2" fmla="val 46409"/>
            </a:avLst>
          </a:prstGeom>
          <a:solidFill>
            <a:srgbClr val="00B05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dirty="0" smtClean="0">
              <a:ln>
                <a:noFill/>
              </a:ln>
              <a:solidFill>
                <a:schemeClr val="tx1"/>
              </a:solidFill>
              <a:effectLst/>
              <a:latin typeface="Arial" charset="0"/>
            </a:endParaRPr>
          </a:p>
        </p:txBody>
      </p:sp>
      <p:sp>
        <p:nvSpPr>
          <p:cNvPr id="2" name="Oval 1"/>
          <p:cNvSpPr/>
          <p:nvPr/>
        </p:nvSpPr>
        <p:spPr bwMode="auto">
          <a:xfrm>
            <a:off x="1209635" y="1555023"/>
            <a:ext cx="466766" cy="578577"/>
          </a:xfrm>
          <a:prstGeom prst="ellipse">
            <a:avLst/>
          </a:prstGeom>
          <a:solidFill>
            <a:schemeClr val="tx1"/>
          </a:soli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bg1"/>
                </a:solidFill>
                <a:effectLst/>
                <a:latin typeface="Arial" charset="0"/>
              </a:rPr>
              <a:t>1</a:t>
            </a:r>
          </a:p>
        </p:txBody>
      </p:sp>
      <p:sp>
        <p:nvSpPr>
          <p:cNvPr id="3" name="Curved Right Arrow 2"/>
          <p:cNvSpPr/>
          <p:nvPr/>
        </p:nvSpPr>
        <p:spPr bwMode="auto">
          <a:xfrm rot="5400000" flipH="1">
            <a:off x="-238239" y="2950595"/>
            <a:ext cx="3194696" cy="2158581"/>
          </a:xfrm>
          <a:prstGeom prst="curvedRightArrow">
            <a:avLst/>
          </a:prstGeom>
          <a:solidFill>
            <a:srgbClr val="00B05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charset="0"/>
            </a:endParaRPr>
          </a:p>
        </p:txBody>
      </p:sp>
      <p:sp>
        <p:nvSpPr>
          <p:cNvPr id="10" name="Rounded Rectangle 9"/>
          <p:cNvSpPr/>
          <p:nvPr/>
        </p:nvSpPr>
        <p:spPr bwMode="auto">
          <a:xfrm>
            <a:off x="152400" y="3733800"/>
            <a:ext cx="2667000" cy="838200"/>
          </a:xfrm>
          <a:prstGeom prst="roundRect">
            <a:avLst/>
          </a:prstGeom>
          <a:solidFill>
            <a:srgbClr val="FFFF00"/>
          </a:solidFill>
          <a:ln w="38100" cap="flat" cmpd="sng" algn="ctr">
            <a:solidFill>
              <a:srgbClr val="FF00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fontAlgn="base">
              <a:spcBef>
                <a:spcPct val="0"/>
              </a:spcBef>
              <a:spcAft>
                <a:spcPct val="0"/>
              </a:spcAft>
            </a:pPr>
            <a:r>
              <a:rPr lang="en-US" b="1" dirty="0" smtClean="0">
                <a:latin typeface="Arial" charset="0"/>
              </a:rPr>
              <a:t>Maintenance-PM</a:t>
            </a:r>
          </a:p>
          <a:p>
            <a:pPr algn="ctr" fontAlgn="base">
              <a:spcBef>
                <a:spcPct val="0"/>
              </a:spcBef>
              <a:spcAft>
                <a:spcPct val="0"/>
              </a:spcAft>
            </a:pPr>
            <a:r>
              <a:rPr lang="en-US" b="1" dirty="0" smtClean="0">
                <a:latin typeface="Arial" charset="0"/>
              </a:rPr>
              <a:t> </a:t>
            </a:r>
            <a:r>
              <a:rPr lang="en-US" b="1" dirty="0">
                <a:latin typeface="Arial" charset="0"/>
              </a:rPr>
              <a:t>Service Request</a:t>
            </a:r>
          </a:p>
        </p:txBody>
      </p:sp>
      <p:sp>
        <p:nvSpPr>
          <p:cNvPr id="27" name="Oval 26"/>
          <p:cNvSpPr/>
          <p:nvPr/>
        </p:nvSpPr>
        <p:spPr bwMode="auto">
          <a:xfrm>
            <a:off x="603875" y="2911171"/>
            <a:ext cx="466766" cy="578577"/>
          </a:xfrm>
          <a:prstGeom prst="ellipse">
            <a:avLst/>
          </a:prstGeom>
          <a:solidFill>
            <a:schemeClr val="tx1"/>
          </a:soli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sz="2400" b="1" dirty="0">
                <a:solidFill>
                  <a:schemeClr val="bg1"/>
                </a:solidFill>
                <a:latin typeface="Arial" charset="0"/>
              </a:rPr>
              <a:t>3</a:t>
            </a:r>
            <a:endParaRPr kumimoji="0" lang="en-US" sz="2400" b="1" i="0" u="none" strike="noStrike" cap="none" normalizeH="0" baseline="0" dirty="0" smtClean="0">
              <a:ln>
                <a:noFill/>
              </a:ln>
              <a:solidFill>
                <a:schemeClr val="bg1"/>
              </a:solidFill>
              <a:effectLst/>
              <a:latin typeface="Arial" charset="0"/>
            </a:endParaRPr>
          </a:p>
        </p:txBody>
      </p:sp>
      <p:sp>
        <p:nvSpPr>
          <p:cNvPr id="28" name="Oval 27"/>
          <p:cNvSpPr/>
          <p:nvPr/>
        </p:nvSpPr>
        <p:spPr bwMode="auto">
          <a:xfrm>
            <a:off x="1904970" y="2961511"/>
            <a:ext cx="466766" cy="578577"/>
          </a:xfrm>
          <a:prstGeom prst="ellipse">
            <a:avLst/>
          </a:prstGeom>
          <a:solidFill>
            <a:schemeClr val="tx1"/>
          </a:soli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bg1"/>
                </a:solidFill>
                <a:effectLst/>
                <a:latin typeface="Arial" charset="0"/>
              </a:rPr>
              <a:t>2</a:t>
            </a:r>
          </a:p>
        </p:txBody>
      </p:sp>
      <p:sp>
        <p:nvSpPr>
          <p:cNvPr id="29" name="Oval 28"/>
          <p:cNvSpPr/>
          <p:nvPr/>
        </p:nvSpPr>
        <p:spPr bwMode="auto">
          <a:xfrm>
            <a:off x="3283708" y="4319051"/>
            <a:ext cx="466766" cy="578577"/>
          </a:xfrm>
          <a:prstGeom prst="ellipse">
            <a:avLst/>
          </a:prstGeom>
          <a:solidFill>
            <a:schemeClr val="tx1"/>
          </a:soli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bg1"/>
                </a:solidFill>
                <a:effectLst/>
                <a:latin typeface="Arial" charset="0"/>
              </a:rPr>
              <a:t>4</a:t>
            </a:r>
          </a:p>
        </p:txBody>
      </p:sp>
      <p:sp>
        <p:nvSpPr>
          <p:cNvPr id="32" name="Down Arrow 31"/>
          <p:cNvSpPr/>
          <p:nvPr/>
        </p:nvSpPr>
        <p:spPr bwMode="auto">
          <a:xfrm>
            <a:off x="5099570" y="2475559"/>
            <a:ext cx="1042917" cy="3150739"/>
          </a:xfrm>
          <a:prstGeom prst="downArrow">
            <a:avLst>
              <a:gd name="adj1" fmla="val 50000"/>
              <a:gd name="adj2" fmla="val 46409"/>
            </a:avLst>
          </a:prstGeom>
          <a:solidFill>
            <a:srgbClr val="00B05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dirty="0" smtClean="0">
              <a:ln>
                <a:noFill/>
              </a:ln>
              <a:solidFill>
                <a:schemeClr val="tx1"/>
              </a:solidFill>
              <a:effectLst/>
              <a:latin typeface="Arial" charset="0"/>
            </a:endParaRPr>
          </a:p>
        </p:txBody>
      </p:sp>
      <p:sp>
        <p:nvSpPr>
          <p:cNvPr id="33" name="Oval 32"/>
          <p:cNvSpPr/>
          <p:nvPr/>
        </p:nvSpPr>
        <p:spPr bwMode="auto">
          <a:xfrm>
            <a:off x="5394703" y="4318114"/>
            <a:ext cx="466766" cy="578577"/>
          </a:xfrm>
          <a:prstGeom prst="ellipse">
            <a:avLst/>
          </a:prstGeom>
          <a:solidFill>
            <a:schemeClr val="tx1"/>
          </a:soli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bg1"/>
                </a:solidFill>
                <a:effectLst/>
                <a:latin typeface="Arial" charset="0"/>
              </a:rPr>
              <a:t>4</a:t>
            </a:r>
          </a:p>
        </p:txBody>
      </p:sp>
      <p:sp>
        <p:nvSpPr>
          <p:cNvPr id="34" name="Curved Right Arrow 33"/>
          <p:cNvSpPr/>
          <p:nvPr/>
        </p:nvSpPr>
        <p:spPr bwMode="auto">
          <a:xfrm rot="5400000" flipH="1" flipV="1">
            <a:off x="6175051" y="2968947"/>
            <a:ext cx="3194696" cy="2133602"/>
          </a:xfrm>
          <a:prstGeom prst="curvedRightArrow">
            <a:avLst/>
          </a:prstGeom>
          <a:solidFill>
            <a:srgbClr val="00B05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charset="0"/>
            </a:endParaRPr>
          </a:p>
        </p:txBody>
      </p:sp>
      <p:sp>
        <p:nvSpPr>
          <p:cNvPr id="30" name="Rounded Rectangle 29"/>
          <p:cNvSpPr/>
          <p:nvPr/>
        </p:nvSpPr>
        <p:spPr bwMode="auto">
          <a:xfrm>
            <a:off x="6324600" y="3729917"/>
            <a:ext cx="2667000" cy="838200"/>
          </a:xfrm>
          <a:prstGeom prst="roundRect">
            <a:avLst/>
          </a:prstGeom>
          <a:solidFill>
            <a:srgbClr val="FFFF00"/>
          </a:solidFill>
          <a:ln w="38100" cap="flat" cmpd="sng" algn="ctr">
            <a:solidFill>
              <a:srgbClr val="FF00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fontAlgn="base">
              <a:spcBef>
                <a:spcPct val="0"/>
              </a:spcBef>
              <a:spcAft>
                <a:spcPct val="0"/>
              </a:spcAft>
            </a:pPr>
            <a:r>
              <a:rPr lang="en-US" b="1" dirty="0" smtClean="0">
                <a:latin typeface="Arial" charset="0"/>
              </a:rPr>
              <a:t>Maintenance-CAL</a:t>
            </a:r>
          </a:p>
          <a:p>
            <a:pPr algn="ctr" fontAlgn="base">
              <a:spcBef>
                <a:spcPct val="0"/>
              </a:spcBef>
              <a:spcAft>
                <a:spcPct val="0"/>
              </a:spcAft>
            </a:pPr>
            <a:r>
              <a:rPr lang="en-US" b="1" dirty="0" smtClean="0">
                <a:latin typeface="Arial" charset="0"/>
              </a:rPr>
              <a:t> </a:t>
            </a:r>
            <a:r>
              <a:rPr lang="en-US" b="1" dirty="0">
                <a:latin typeface="Arial" charset="0"/>
              </a:rPr>
              <a:t>Service Request</a:t>
            </a:r>
          </a:p>
        </p:txBody>
      </p:sp>
      <p:sp>
        <p:nvSpPr>
          <p:cNvPr id="35" name="Oval 34"/>
          <p:cNvSpPr/>
          <p:nvPr/>
        </p:nvSpPr>
        <p:spPr bwMode="auto">
          <a:xfrm>
            <a:off x="6766539" y="2952483"/>
            <a:ext cx="466766" cy="578577"/>
          </a:xfrm>
          <a:prstGeom prst="ellipse">
            <a:avLst/>
          </a:prstGeom>
          <a:solidFill>
            <a:schemeClr val="tx1"/>
          </a:soli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sz="2400" b="1" dirty="0" smtClean="0">
                <a:solidFill>
                  <a:schemeClr val="bg1"/>
                </a:solidFill>
                <a:latin typeface="Arial" charset="0"/>
              </a:rPr>
              <a:t>2</a:t>
            </a:r>
            <a:endParaRPr kumimoji="0" lang="en-US" sz="2400" b="1" i="0" u="none" strike="noStrike" cap="none" normalizeH="0" baseline="0" dirty="0" smtClean="0">
              <a:ln>
                <a:noFill/>
              </a:ln>
              <a:solidFill>
                <a:schemeClr val="bg1"/>
              </a:solidFill>
              <a:effectLst/>
              <a:latin typeface="Arial" charset="0"/>
            </a:endParaRPr>
          </a:p>
        </p:txBody>
      </p:sp>
      <p:sp>
        <p:nvSpPr>
          <p:cNvPr id="36" name="Oval 35"/>
          <p:cNvSpPr/>
          <p:nvPr/>
        </p:nvSpPr>
        <p:spPr bwMode="auto">
          <a:xfrm>
            <a:off x="8067634" y="3002823"/>
            <a:ext cx="466766" cy="578577"/>
          </a:xfrm>
          <a:prstGeom prst="ellipse">
            <a:avLst/>
          </a:prstGeom>
          <a:solidFill>
            <a:schemeClr val="tx1"/>
          </a:soli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sz="2400" b="1" dirty="0">
                <a:solidFill>
                  <a:schemeClr val="bg1"/>
                </a:solidFill>
                <a:latin typeface="Arial" charset="0"/>
              </a:rPr>
              <a:t>3</a:t>
            </a:r>
            <a:endParaRPr kumimoji="0" lang="en-US" sz="2400" b="1" i="0" u="none" strike="noStrike" cap="none" normalizeH="0" baseline="0" dirty="0" smtClean="0">
              <a:ln>
                <a:noFill/>
              </a:ln>
              <a:solidFill>
                <a:schemeClr val="bg1"/>
              </a:solidFill>
              <a:effectLst/>
              <a:latin typeface="Arial" charset="0"/>
            </a:endParaRPr>
          </a:p>
        </p:txBody>
      </p:sp>
      <p:sp>
        <p:nvSpPr>
          <p:cNvPr id="20" name="Rectangle 19"/>
          <p:cNvSpPr/>
          <p:nvPr/>
        </p:nvSpPr>
        <p:spPr>
          <a:xfrm>
            <a:off x="76200" y="2377366"/>
            <a:ext cx="4419600" cy="4381501"/>
          </a:xfrm>
          <a:prstGeom prst="rect">
            <a:avLst/>
          </a:prstGeom>
          <a:solidFill>
            <a:schemeClr val="tx1">
              <a:alpha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40289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5"/>
                                        </p:tgtEl>
                                        <p:attrNameLst>
                                          <p:attrName>style.visibility</p:attrName>
                                        </p:attrNameLst>
                                      </p:cBhvr>
                                      <p:to>
                                        <p:strVal val="visible"/>
                                      </p:to>
                                    </p:set>
                                    <p:anim calcmode="lin" valueType="num">
                                      <p:cBhvr>
                                        <p:cTn id="14" dur="500" fill="hold"/>
                                        <p:tgtEl>
                                          <p:spTgt spid="35"/>
                                        </p:tgtEl>
                                        <p:attrNameLst>
                                          <p:attrName>ppt_w</p:attrName>
                                        </p:attrNameLst>
                                      </p:cBhvr>
                                      <p:tavLst>
                                        <p:tav tm="0">
                                          <p:val>
                                            <p:fltVal val="0"/>
                                          </p:val>
                                        </p:tav>
                                        <p:tav tm="100000">
                                          <p:val>
                                            <p:strVal val="#ppt_w"/>
                                          </p:val>
                                        </p:tav>
                                      </p:tavLst>
                                    </p:anim>
                                    <p:anim calcmode="lin" valueType="num">
                                      <p:cBhvr>
                                        <p:cTn id="15" dur="500" fill="hold"/>
                                        <p:tgtEl>
                                          <p:spTgt spid="35"/>
                                        </p:tgtEl>
                                        <p:attrNameLst>
                                          <p:attrName>ppt_h</p:attrName>
                                        </p:attrNameLst>
                                      </p:cBhvr>
                                      <p:tavLst>
                                        <p:tav tm="0">
                                          <p:val>
                                            <p:fltVal val="0"/>
                                          </p:val>
                                        </p:tav>
                                        <p:tav tm="100000">
                                          <p:val>
                                            <p:strVal val="#ppt_h"/>
                                          </p:val>
                                        </p:tav>
                                      </p:tavLst>
                                    </p:anim>
                                    <p:animEffect transition="in" filter="fade">
                                      <p:cBhvr>
                                        <p:cTn id="16" dur="500"/>
                                        <p:tgtEl>
                                          <p:spTgt spid="35"/>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6"/>
                                        </p:tgtEl>
                                        <p:attrNameLst>
                                          <p:attrName>style.visibility</p:attrName>
                                        </p:attrNameLst>
                                      </p:cBhvr>
                                      <p:to>
                                        <p:strVal val="visible"/>
                                      </p:to>
                                    </p:set>
                                    <p:anim calcmode="lin" valueType="num">
                                      <p:cBhvr>
                                        <p:cTn id="21" dur="500" fill="hold"/>
                                        <p:tgtEl>
                                          <p:spTgt spid="36"/>
                                        </p:tgtEl>
                                        <p:attrNameLst>
                                          <p:attrName>ppt_w</p:attrName>
                                        </p:attrNameLst>
                                      </p:cBhvr>
                                      <p:tavLst>
                                        <p:tav tm="0">
                                          <p:val>
                                            <p:fltVal val="0"/>
                                          </p:val>
                                        </p:tav>
                                        <p:tav tm="100000">
                                          <p:val>
                                            <p:strVal val="#ppt_w"/>
                                          </p:val>
                                        </p:tav>
                                      </p:tavLst>
                                    </p:anim>
                                    <p:anim calcmode="lin" valueType="num">
                                      <p:cBhvr>
                                        <p:cTn id="22" dur="500" fill="hold"/>
                                        <p:tgtEl>
                                          <p:spTgt spid="36"/>
                                        </p:tgtEl>
                                        <p:attrNameLst>
                                          <p:attrName>ppt_h</p:attrName>
                                        </p:attrNameLst>
                                      </p:cBhvr>
                                      <p:tavLst>
                                        <p:tav tm="0">
                                          <p:val>
                                            <p:fltVal val="0"/>
                                          </p:val>
                                        </p:tav>
                                        <p:tav tm="100000">
                                          <p:val>
                                            <p:strVal val="#ppt_h"/>
                                          </p:val>
                                        </p:tav>
                                      </p:tavLst>
                                    </p:anim>
                                    <p:animEffect transition="in" filter="fade">
                                      <p:cBhvr>
                                        <p:cTn id="23" dur="500"/>
                                        <p:tgtEl>
                                          <p:spTgt spid="36"/>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3"/>
                                        </p:tgtEl>
                                        <p:attrNameLst>
                                          <p:attrName>style.visibility</p:attrName>
                                        </p:attrNameLst>
                                      </p:cBhvr>
                                      <p:to>
                                        <p:strVal val="visible"/>
                                      </p:to>
                                    </p:set>
                                    <p:anim calcmode="lin" valueType="num">
                                      <p:cBhvr>
                                        <p:cTn id="28" dur="500" fill="hold"/>
                                        <p:tgtEl>
                                          <p:spTgt spid="33"/>
                                        </p:tgtEl>
                                        <p:attrNameLst>
                                          <p:attrName>ppt_w</p:attrName>
                                        </p:attrNameLst>
                                      </p:cBhvr>
                                      <p:tavLst>
                                        <p:tav tm="0">
                                          <p:val>
                                            <p:fltVal val="0"/>
                                          </p:val>
                                        </p:tav>
                                        <p:tav tm="100000">
                                          <p:val>
                                            <p:strVal val="#ppt_w"/>
                                          </p:val>
                                        </p:tav>
                                      </p:tavLst>
                                    </p:anim>
                                    <p:anim calcmode="lin" valueType="num">
                                      <p:cBhvr>
                                        <p:cTn id="29" dur="500" fill="hold"/>
                                        <p:tgtEl>
                                          <p:spTgt spid="33"/>
                                        </p:tgtEl>
                                        <p:attrNameLst>
                                          <p:attrName>ppt_h</p:attrName>
                                        </p:attrNameLst>
                                      </p:cBhvr>
                                      <p:tavLst>
                                        <p:tav tm="0">
                                          <p:val>
                                            <p:fltVal val="0"/>
                                          </p:val>
                                        </p:tav>
                                        <p:tav tm="100000">
                                          <p:val>
                                            <p:strVal val="#ppt_h"/>
                                          </p:val>
                                        </p:tav>
                                      </p:tavLst>
                                    </p:anim>
                                    <p:animEffect transition="in" filter="fade">
                                      <p:cBhvr>
                                        <p:cTn id="30"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3" grpId="0" animBg="1"/>
      <p:bldP spid="35" grpId="0" animBg="1"/>
      <p:bldP spid="3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ounded Rectangle 7"/>
          <p:cNvSpPr/>
          <p:nvPr/>
        </p:nvSpPr>
        <p:spPr bwMode="auto">
          <a:xfrm>
            <a:off x="152400" y="1443081"/>
            <a:ext cx="8686800" cy="838200"/>
          </a:xfrm>
          <a:prstGeom prst="roundRect">
            <a:avLst/>
          </a:prstGeom>
          <a:solidFill>
            <a:srgbClr val="FFFF00"/>
          </a:solidFill>
          <a:ln w="38100" cap="flat" cmpd="sng" algn="ctr">
            <a:solidFill>
              <a:srgbClr val="FF00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fontAlgn="base">
              <a:spcBef>
                <a:spcPct val="0"/>
              </a:spcBef>
              <a:spcAft>
                <a:spcPct val="0"/>
              </a:spcAft>
            </a:pPr>
            <a:r>
              <a:rPr lang="en-US" sz="3200" b="1" dirty="0" smtClean="0">
                <a:latin typeface="Arial" charset="0"/>
              </a:rPr>
              <a:t>PM/CAL Scheduling Form</a:t>
            </a:r>
            <a:endParaRPr lang="en-US" sz="3200" b="1" dirty="0">
              <a:latin typeface="Arial" charset="0"/>
            </a:endParaRPr>
          </a:p>
        </p:txBody>
      </p:sp>
      <p:sp>
        <p:nvSpPr>
          <p:cNvPr id="11" name="Rounded Rectangle 10"/>
          <p:cNvSpPr/>
          <p:nvPr/>
        </p:nvSpPr>
        <p:spPr bwMode="auto">
          <a:xfrm>
            <a:off x="4876800" y="5789474"/>
            <a:ext cx="3962400" cy="838200"/>
          </a:xfrm>
          <a:prstGeom prst="roundRect">
            <a:avLst/>
          </a:prstGeom>
          <a:solidFill>
            <a:srgbClr val="FFFF00"/>
          </a:solidFill>
          <a:ln w="38100" cap="flat" cmpd="sng" algn="ctr">
            <a:solidFill>
              <a:srgbClr val="FF00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fontAlgn="base">
              <a:spcBef>
                <a:spcPct val="0"/>
              </a:spcBef>
              <a:spcAft>
                <a:spcPct val="0"/>
              </a:spcAft>
            </a:pPr>
            <a:r>
              <a:rPr lang="en-US" sz="2800" b="1" dirty="0" smtClean="0">
                <a:latin typeface="Arial" charset="0"/>
              </a:rPr>
              <a:t>Cal Report</a:t>
            </a:r>
            <a:endParaRPr lang="en-US" sz="2800" b="1" dirty="0">
              <a:latin typeface="Arial" charset="0"/>
            </a:endParaRPr>
          </a:p>
        </p:txBody>
      </p:sp>
      <p:sp>
        <p:nvSpPr>
          <p:cNvPr id="14" name="Rounded Rectangle 13"/>
          <p:cNvSpPr/>
          <p:nvPr/>
        </p:nvSpPr>
        <p:spPr bwMode="auto">
          <a:xfrm>
            <a:off x="152400" y="5789474"/>
            <a:ext cx="3962400" cy="838200"/>
          </a:xfrm>
          <a:prstGeom prst="roundRect">
            <a:avLst/>
          </a:prstGeom>
          <a:solidFill>
            <a:srgbClr val="FFFF00"/>
          </a:solidFill>
          <a:ln w="38100" cap="flat" cmpd="sng" algn="ctr">
            <a:solidFill>
              <a:srgbClr val="FF00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fontAlgn="base">
              <a:spcBef>
                <a:spcPct val="0"/>
              </a:spcBef>
              <a:spcAft>
                <a:spcPct val="0"/>
              </a:spcAft>
            </a:pPr>
            <a:r>
              <a:rPr lang="en-US" sz="2800" b="1" dirty="0" smtClean="0">
                <a:latin typeface="Arial" charset="0"/>
              </a:rPr>
              <a:t>PM Report</a:t>
            </a:r>
            <a:endParaRPr lang="en-US" sz="2800" b="1" dirty="0">
              <a:latin typeface="Arial" charset="0"/>
            </a:endParaRPr>
          </a:p>
        </p:txBody>
      </p:sp>
      <p:sp>
        <p:nvSpPr>
          <p:cNvPr id="22" name="TextBox 21"/>
          <p:cNvSpPr txBox="1"/>
          <p:nvPr/>
        </p:nvSpPr>
        <p:spPr>
          <a:xfrm>
            <a:off x="2161854" y="381000"/>
            <a:ext cx="4924746" cy="584775"/>
          </a:xfrm>
          <a:prstGeom prst="rect">
            <a:avLst/>
          </a:prstGeom>
          <a:noFill/>
        </p:spPr>
        <p:txBody>
          <a:bodyPr wrap="none" rtlCol="0">
            <a:spAutoFit/>
          </a:bodyPr>
          <a:lstStyle/>
          <a:p>
            <a:r>
              <a:rPr lang="en-US" sz="3200" b="1" i="1" kern="0" dirty="0"/>
              <a:t>PM/CAL Scheduling Form</a:t>
            </a:r>
          </a:p>
        </p:txBody>
      </p:sp>
      <p:sp>
        <p:nvSpPr>
          <p:cNvPr id="23" name="Down Arrow 22"/>
          <p:cNvSpPr/>
          <p:nvPr/>
        </p:nvSpPr>
        <p:spPr bwMode="auto">
          <a:xfrm>
            <a:off x="2988575" y="2476496"/>
            <a:ext cx="1042917" cy="3150739"/>
          </a:xfrm>
          <a:prstGeom prst="downArrow">
            <a:avLst>
              <a:gd name="adj1" fmla="val 50000"/>
              <a:gd name="adj2" fmla="val 46409"/>
            </a:avLst>
          </a:prstGeom>
          <a:solidFill>
            <a:srgbClr val="00B05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dirty="0" smtClean="0">
              <a:ln>
                <a:noFill/>
              </a:ln>
              <a:solidFill>
                <a:schemeClr val="tx1"/>
              </a:solidFill>
              <a:effectLst/>
              <a:latin typeface="Arial" charset="0"/>
            </a:endParaRPr>
          </a:p>
        </p:txBody>
      </p:sp>
      <p:sp>
        <p:nvSpPr>
          <p:cNvPr id="2" name="Oval 1"/>
          <p:cNvSpPr/>
          <p:nvPr/>
        </p:nvSpPr>
        <p:spPr bwMode="auto">
          <a:xfrm>
            <a:off x="1209635" y="1555023"/>
            <a:ext cx="466766" cy="578577"/>
          </a:xfrm>
          <a:prstGeom prst="ellipse">
            <a:avLst/>
          </a:prstGeom>
          <a:solidFill>
            <a:schemeClr val="tx1"/>
          </a:soli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bg1"/>
                </a:solidFill>
                <a:effectLst/>
                <a:latin typeface="Arial" charset="0"/>
              </a:rPr>
              <a:t>1</a:t>
            </a:r>
          </a:p>
        </p:txBody>
      </p:sp>
      <p:sp>
        <p:nvSpPr>
          <p:cNvPr id="3" name="Curved Right Arrow 2"/>
          <p:cNvSpPr/>
          <p:nvPr/>
        </p:nvSpPr>
        <p:spPr bwMode="auto">
          <a:xfrm rot="5400000" flipH="1">
            <a:off x="-238239" y="2950595"/>
            <a:ext cx="3194696" cy="2158581"/>
          </a:xfrm>
          <a:prstGeom prst="curvedRightArrow">
            <a:avLst/>
          </a:prstGeom>
          <a:solidFill>
            <a:srgbClr val="00B05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charset="0"/>
            </a:endParaRPr>
          </a:p>
        </p:txBody>
      </p:sp>
      <p:sp>
        <p:nvSpPr>
          <p:cNvPr id="10" name="Rounded Rectangle 9"/>
          <p:cNvSpPr/>
          <p:nvPr/>
        </p:nvSpPr>
        <p:spPr bwMode="auto">
          <a:xfrm>
            <a:off x="152400" y="3733800"/>
            <a:ext cx="2667000" cy="838200"/>
          </a:xfrm>
          <a:prstGeom prst="roundRect">
            <a:avLst/>
          </a:prstGeom>
          <a:solidFill>
            <a:srgbClr val="FFFF00"/>
          </a:solidFill>
          <a:ln w="38100" cap="flat" cmpd="sng" algn="ctr">
            <a:solidFill>
              <a:srgbClr val="FF00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fontAlgn="base">
              <a:spcBef>
                <a:spcPct val="0"/>
              </a:spcBef>
              <a:spcAft>
                <a:spcPct val="0"/>
              </a:spcAft>
            </a:pPr>
            <a:r>
              <a:rPr lang="en-US" b="1" dirty="0" smtClean="0">
                <a:latin typeface="Arial" charset="0"/>
              </a:rPr>
              <a:t>Maintenance-PM</a:t>
            </a:r>
          </a:p>
          <a:p>
            <a:pPr algn="ctr" fontAlgn="base">
              <a:spcBef>
                <a:spcPct val="0"/>
              </a:spcBef>
              <a:spcAft>
                <a:spcPct val="0"/>
              </a:spcAft>
            </a:pPr>
            <a:r>
              <a:rPr lang="en-US" b="1" dirty="0" smtClean="0">
                <a:latin typeface="Arial" charset="0"/>
              </a:rPr>
              <a:t> </a:t>
            </a:r>
            <a:r>
              <a:rPr lang="en-US" b="1" dirty="0">
                <a:latin typeface="Arial" charset="0"/>
              </a:rPr>
              <a:t>Service Request</a:t>
            </a:r>
          </a:p>
        </p:txBody>
      </p:sp>
      <p:sp>
        <p:nvSpPr>
          <p:cNvPr id="27" name="Oval 26"/>
          <p:cNvSpPr/>
          <p:nvPr/>
        </p:nvSpPr>
        <p:spPr bwMode="auto">
          <a:xfrm>
            <a:off x="603875" y="2911171"/>
            <a:ext cx="466766" cy="578577"/>
          </a:xfrm>
          <a:prstGeom prst="ellipse">
            <a:avLst/>
          </a:prstGeom>
          <a:solidFill>
            <a:schemeClr val="tx1"/>
          </a:soli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sz="2400" b="1" dirty="0">
                <a:solidFill>
                  <a:schemeClr val="bg1"/>
                </a:solidFill>
                <a:latin typeface="Arial" charset="0"/>
              </a:rPr>
              <a:t>3</a:t>
            </a:r>
            <a:endParaRPr kumimoji="0" lang="en-US" sz="2400" b="1" i="0" u="none" strike="noStrike" cap="none" normalizeH="0" baseline="0" dirty="0" smtClean="0">
              <a:ln>
                <a:noFill/>
              </a:ln>
              <a:solidFill>
                <a:schemeClr val="bg1"/>
              </a:solidFill>
              <a:effectLst/>
              <a:latin typeface="Arial" charset="0"/>
            </a:endParaRPr>
          </a:p>
        </p:txBody>
      </p:sp>
      <p:sp>
        <p:nvSpPr>
          <p:cNvPr id="28" name="Oval 27"/>
          <p:cNvSpPr/>
          <p:nvPr/>
        </p:nvSpPr>
        <p:spPr bwMode="auto">
          <a:xfrm>
            <a:off x="1904970" y="2961511"/>
            <a:ext cx="466766" cy="578577"/>
          </a:xfrm>
          <a:prstGeom prst="ellipse">
            <a:avLst/>
          </a:prstGeom>
          <a:solidFill>
            <a:schemeClr val="tx1"/>
          </a:soli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bg1"/>
                </a:solidFill>
                <a:effectLst/>
                <a:latin typeface="Arial" charset="0"/>
              </a:rPr>
              <a:t>2</a:t>
            </a:r>
          </a:p>
        </p:txBody>
      </p:sp>
      <p:sp>
        <p:nvSpPr>
          <p:cNvPr id="29" name="Oval 28"/>
          <p:cNvSpPr/>
          <p:nvPr/>
        </p:nvSpPr>
        <p:spPr bwMode="auto">
          <a:xfrm>
            <a:off x="3283708" y="4319051"/>
            <a:ext cx="466766" cy="578577"/>
          </a:xfrm>
          <a:prstGeom prst="ellipse">
            <a:avLst/>
          </a:prstGeom>
          <a:solidFill>
            <a:schemeClr val="tx1"/>
          </a:soli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bg1"/>
                </a:solidFill>
                <a:effectLst/>
                <a:latin typeface="Arial" charset="0"/>
              </a:rPr>
              <a:t>4</a:t>
            </a:r>
          </a:p>
        </p:txBody>
      </p:sp>
      <p:sp>
        <p:nvSpPr>
          <p:cNvPr id="32" name="Down Arrow 31"/>
          <p:cNvSpPr/>
          <p:nvPr/>
        </p:nvSpPr>
        <p:spPr bwMode="auto">
          <a:xfrm>
            <a:off x="5099570" y="2475559"/>
            <a:ext cx="1042917" cy="3150739"/>
          </a:xfrm>
          <a:prstGeom prst="downArrow">
            <a:avLst>
              <a:gd name="adj1" fmla="val 50000"/>
              <a:gd name="adj2" fmla="val 46409"/>
            </a:avLst>
          </a:prstGeom>
          <a:solidFill>
            <a:srgbClr val="00B05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dirty="0" smtClean="0">
              <a:ln>
                <a:noFill/>
              </a:ln>
              <a:solidFill>
                <a:schemeClr val="tx1"/>
              </a:solidFill>
              <a:effectLst/>
              <a:latin typeface="Arial" charset="0"/>
            </a:endParaRPr>
          </a:p>
        </p:txBody>
      </p:sp>
      <p:sp>
        <p:nvSpPr>
          <p:cNvPr id="33" name="Oval 32"/>
          <p:cNvSpPr/>
          <p:nvPr/>
        </p:nvSpPr>
        <p:spPr bwMode="auto">
          <a:xfrm>
            <a:off x="5394703" y="4318114"/>
            <a:ext cx="466766" cy="578577"/>
          </a:xfrm>
          <a:prstGeom prst="ellipse">
            <a:avLst/>
          </a:prstGeom>
          <a:solidFill>
            <a:schemeClr val="tx1"/>
          </a:soli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bg1"/>
                </a:solidFill>
                <a:effectLst/>
                <a:latin typeface="Arial" charset="0"/>
              </a:rPr>
              <a:t>4</a:t>
            </a:r>
          </a:p>
        </p:txBody>
      </p:sp>
      <p:sp>
        <p:nvSpPr>
          <p:cNvPr id="34" name="Curved Right Arrow 33"/>
          <p:cNvSpPr/>
          <p:nvPr/>
        </p:nvSpPr>
        <p:spPr bwMode="auto">
          <a:xfrm rot="5400000" flipH="1" flipV="1">
            <a:off x="6175051" y="2968947"/>
            <a:ext cx="3194696" cy="2133602"/>
          </a:xfrm>
          <a:prstGeom prst="curvedRightArrow">
            <a:avLst/>
          </a:prstGeom>
          <a:solidFill>
            <a:srgbClr val="00B05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charset="0"/>
            </a:endParaRPr>
          </a:p>
        </p:txBody>
      </p:sp>
      <p:sp>
        <p:nvSpPr>
          <p:cNvPr id="30" name="Rounded Rectangle 29"/>
          <p:cNvSpPr/>
          <p:nvPr/>
        </p:nvSpPr>
        <p:spPr bwMode="auto">
          <a:xfrm>
            <a:off x="6324600" y="3729917"/>
            <a:ext cx="2667000" cy="838200"/>
          </a:xfrm>
          <a:prstGeom prst="roundRect">
            <a:avLst/>
          </a:prstGeom>
          <a:solidFill>
            <a:srgbClr val="FFFF00"/>
          </a:solidFill>
          <a:ln w="38100" cap="flat" cmpd="sng" algn="ctr">
            <a:solidFill>
              <a:srgbClr val="FF00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fontAlgn="base">
              <a:spcBef>
                <a:spcPct val="0"/>
              </a:spcBef>
              <a:spcAft>
                <a:spcPct val="0"/>
              </a:spcAft>
            </a:pPr>
            <a:r>
              <a:rPr lang="en-US" b="1" dirty="0" smtClean="0">
                <a:latin typeface="Arial" charset="0"/>
              </a:rPr>
              <a:t>Maintenance-CAL</a:t>
            </a:r>
          </a:p>
          <a:p>
            <a:pPr algn="ctr" fontAlgn="base">
              <a:spcBef>
                <a:spcPct val="0"/>
              </a:spcBef>
              <a:spcAft>
                <a:spcPct val="0"/>
              </a:spcAft>
            </a:pPr>
            <a:r>
              <a:rPr lang="en-US" b="1" dirty="0" smtClean="0">
                <a:latin typeface="Arial" charset="0"/>
              </a:rPr>
              <a:t> </a:t>
            </a:r>
            <a:r>
              <a:rPr lang="en-US" b="1" dirty="0">
                <a:latin typeface="Arial" charset="0"/>
              </a:rPr>
              <a:t>Service Request</a:t>
            </a:r>
          </a:p>
        </p:txBody>
      </p:sp>
      <p:sp>
        <p:nvSpPr>
          <p:cNvPr id="35" name="Oval 34"/>
          <p:cNvSpPr/>
          <p:nvPr/>
        </p:nvSpPr>
        <p:spPr bwMode="auto">
          <a:xfrm>
            <a:off x="6766539" y="2952483"/>
            <a:ext cx="466766" cy="578577"/>
          </a:xfrm>
          <a:prstGeom prst="ellipse">
            <a:avLst/>
          </a:prstGeom>
          <a:solidFill>
            <a:schemeClr val="tx1"/>
          </a:soli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sz="2400" b="1" dirty="0" smtClean="0">
                <a:solidFill>
                  <a:schemeClr val="bg1"/>
                </a:solidFill>
                <a:latin typeface="Arial" charset="0"/>
              </a:rPr>
              <a:t>2</a:t>
            </a:r>
            <a:endParaRPr kumimoji="0" lang="en-US" sz="2400" b="1" i="0" u="none" strike="noStrike" cap="none" normalizeH="0" baseline="0" dirty="0" smtClean="0">
              <a:ln>
                <a:noFill/>
              </a:ln>
              <a:solidFill>
                <a:schemeClr val="bg1"/>
              </a:solidFill>
              <a:effectLst/>
              <a:latin typeface="Arial" charset="0"/>
            </a:endParaRPr>
          </a:p>
        </p:txBody>
      </p:sp>
      <p:sp>
        <p:nvSpPr>
          <p:cNvPr id="36" name="Oval 35"/>
          <p:cNvSpPr/>
          <p:nvPr/>
        </p:nvSpPr>
        <p:spPr bwMode="auto">
          <a:xfrm>
            <a:off x="8067634" y="3002823"/>
            <a:ext cx="466766" cy="578577"/>
          </a:xfrm>
          <a:prstGeom prst="ellipse">
            <a:avLst/>
          </a:prstGeom>
          <a:solidFill>
            <a:schemeClr val="tx1"/>
          </a:soli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sz="2400" b="1" dirty="0">
                <a:solidFill>
                  <a:schemeClr val="bg1"/>
                </a:solidFill>
                <a:latin typeface="Arial" charset="0"/>
              </a:rPr>
              <a:t>3</a:t>
            </a:r>
            <a:endParaRPr kumimoji="0" lang="en-US" sz="2400" b="1" i="0" u="none" strike="noStrike" cap="none" normalizeH="0" baseline="0" dirty="0" smtClean="0">
              <a:ln>
                <a:noFill/>
              </a:ln>
              <a:solidFill>
                <a:schemeClr val="bg1"/>
              </a:solidFill>
              <a:effectLst/>
              <a:latin typeface="Arial" charset="0"/>
            </a:endParaRPr>
          </a:p>
        </p:txBody>
      </p:sp>
      <p:sp>
        <p:nvSpPr>
          <p:cNvPr id="20" name="Rectangle 19"/>
          <p:cNvSpPr/>
          <p:nvPr/>
        </p:nvSpPr>
        <p:spPr>
          <a:xfrm>
            <a:off x="76200" y="2377366"/>
            <a:ext cx="4419600" cy="4381501"/>
          </a:xfrm>
          <a:prstGeom prst="rect">
            <a:avLst/>
          </a:prstGeom>
          <a:solidFill>
            <a:schemeClr val="tx1">
              <a:alpha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ounded Rectangle 20"/>
          <p:cNvSpPr/>
          <p:nvPr/>
        </p:nvSpPr>
        <p:spPr bwMode="auto">
          <a:xfrm>
            <a:off x="4879109" y="5792316"/>
            <a:ext cx="3962400" cy="838200"/>
          </a:xfrm>
          <a:prstGeom prst="roundRect">
            <a:avLst/>
          </a:prstGeom>
          <a:solidFill>
            <a:schemeClr val="tx1">
              <a:alpha val="80000"/>
            </a:schemeClr>
          </a:solidFill>
          <a:ln w="38100" cap="flat" cmpd="sng" algn="ctr">
            <a:solidFill>
              <a:srgbClr val="FF00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fontAlgn="base">
              <a:spcBef>
                <a:spcPct val="0"/>
              </a:spcBef>
              <a:spcAft>
                <a:spcPct val="0"/>
              </a:spcAft>
            </a:pPr>
            <a:endParaRPr lang="en-US" sz="2800" b="1" dirty="0">
              <a:latin typeface="Arial" charset="0"/>
            </a:endParaRPr>
          </a:p>
        </p:txBody>
      </p:sp>
      <p:sp>
        <p:nvSpPr>
          <p:cNvPr id="24" name="Rounded Rectangle 23"/>
          <p:cNvSpPr/>
          <p:nvPr/>
        </p:nvSpPr>
        <p:spPr bwMode="auto">
          <a:xfrm>
            <a:off x="6324600" y="3737778"/>
            <a:ext cx="2667000" cy="838200"/>
          </a:xfrm>
          <a:prstGeom prst="roundRect">
            <a:avLst/>
          </a:prstGeom>
          <a:solidFill>
            <a:schemeClr val="tx1">
              <a:alpha val="80000"/>
            </a:schemeClr>
          </a:solidFill>
          <a:ln w="38100" cap="flat" cmpd="sng" algn="ctr">
            <a:solidFill>
              <a:srgbClr val="FF00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fontAlgn="base">
              <a:spcBef>
                <a:spcPct val="0"/>
              </a:spcBef>
              <a:spcAft>
                <a:spcPct val="0"/>
              </a:spcAft>
            </a:pPr>
            <a:endParaRPr lang="en-US" b="1" dirty="0">
              <a:latin typeface="Arial" charset="0"/>
            </a:endParaRPr>
          </a:p>
        </p:txBody>
      </p:sp>
    </p:spTree>
    <p:extLst>
      <p:ext uri="{BB962C8B-B14F-4D97-AF65-F5344CB8AC3E}">
        <p14:creationId xmlns:p14="http://schemas.microsoft.com/office/powerpoint/2010/main" val="2951225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5"/>
                                        </p:tgtEl>
                                        <p:attrNameLst>
                                          <p:attrName>style.visibility</p:attrName>
                                        </p:attrNameLst>
                                      </p:cBhvr>
                                      <p:to>
                                        <p:strVal val="visible"/>
                                      </p:to>
                                    </p:set>
                                    <p:anim calcmode="lin" valueType="num">
                                      <p:cBhvr>
                                        <p:cTn id="14" dur="500" fill="hold"/>
                                        <p:tgtEl>
                                          <p:spTgt spid="35"/>
                                        </p:tgtEl>
                                        <p:attrNameLst>
                                          <p:attrName>ppt_w</p:attrName>
                                        </p:attrNameLst>
                                      </p:cBhvr>
                                      <p:tavLst>
                                        <p:tav tm="0">
                                          <p:val>
                                            <p:fltVal val="0"/>
                                          </p:val>
                                        </p:tav>
                                        <p:tav tm="100000">
                                          <p:val>
                                            <p:strVal val="#ppt_w"/>
                                          </p:val>
                                        </p:tav>
                                      </p:tavLst>
                                    </p:anim>
                                    <p:anim calcmode="lin" valueType="num">
                                      <p:cBhvr>
                                        <p:cTn id="15" dur="500" fill="hold"/>
                                        <p:tgtEl>
                                          <p:spTgt spid="35"/>
                                        </p:tgtEl>
                                        <p:attrNameLst>
                                          <p:attrName>ppt_h</p:attrName>
                                        </p:attrNameLst>
                                      </p:cBhvr>
                                      <p:tavLst>
                                        <p:tav tm="0">
                                          <p:val>
                                            <p:fltVal val="0"/>
                                          </p:val>
                                        </p:tav>
                                        <p:tav tm="100000">
                                          <p:val>
                                            <p:strVal val="#ppt_h"/>
                                          </p:val>
                                        </p:tav>
                                      </p:tavLst>
                                    </p:anim>
                                    <p:animEffect transition="in" filter="fade">
                                      <p:cBhvr>
                                        <p:cTn id="16" dur="500"/>
                                        <p:tgtEl>
                                          <p:spTgt spid="35"/>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6"/>
                                        </p:tgtEl>
                                        <p:attrNameLst>
                                          <p:attrName>style.visibility</p:attrName>
                                        </p:attrNameLst>
                                      </p:cBhvr>
                                      <p:to>
                                        <p:strVal val="visible"/>
                                      </p:to>
                                    </p:set>
                                    <p:anim calcmode="lin" valueType="num">
                                      <p:cBhvr>
                                        <p:cTn id="21" dur="500" fill="hold"/>
                                        <p:tgtEl>
                                          <p:spTgt spid="36"/>
                                        </p:tgtEl>
                                        <p:attrNameLst>
                                          <p:attrName>ppt_w</p:attrName>
                                        </p:attrNameLst>
                                      </p:cBhvr>
                                      <p:tavLst>
                                        <p:tav tm="0">
                                          <p:val>
                                            <p:fltVal val="0"/>
                                          </p:val>
                                        </p:tav>
                                        <p:tav tm="100000">
                                          <p:val>
                                            <p:strVal val="#ppt_w"/>
                                          </p:val>
                                        </p:tav>
                                      </p:tavLst>
                                    </p:anim>
                                    <p:anim calcmode="lin" valueType="num">
                                      <p:cBhvr>
                                        <p:cTn id="22" dur="500" fill="hold"/>
                                        <p:tgtEl>
                                          <p:spTgt spid="36"/>
                                        </p:tgtEl>
                                        <p:attrNameLst>
                                          <p:attrName>ppt_h</p:attrName>
                                        </p:attrNameLst>
                                      </p:cBhvr>
                                      <p:tavLst>
                                        <p:tav tm="0">
                                          <p:val>
                                            <p:fltVal val="0"/>
                                          </p:val>
                                        </p:tav>
                                        <p:tav tm="100000">
                                          <p:val>
                                            <p:strVal val="#ppt_h"/>
                                          </p:val>
                                        </p:tav>
                                      </p:tavLst>
                                    </p:anim>
                                    <p:animEffect transition="in" filter="fade">
                                      <p:cBhvr>
                                        <p:cTn id="23" dur="500"/>
                                        <p:tgtEl>
                                          <p:spTgt spid="36"/>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3"/>
                                        </p:tgtEl>
                                        <p:attrNameLst>
                                          <p:attrName>style.visibility</p:attrName>
                                        </p:attrNameLst>
                                      </p:cBhvr>
                                      <p:to>
                                        <p:strVal val="visible"/>
                                      </p:to>
                                    </p:set>
                                    <p:anim calcmode="lin" valueType="num">
                                      <p:cBhvr>
                                        <p:cTn id="28" dur="500" fill="hold"/>
                                        <p:tgtEl>
                                          <p:spTgt spid="33"/>
                                        </p:tgtEl>
                                        <p:attrNameLst>
                                          <p:attrName>ppt_w</p:attrName>
                                        </p:attrNameLst>
                                      </p:cBhvr>
                                      <p:tavLst>
                                        <p:tav tm="0">
                                          <p:val>
                                            <p:fltVal val="0"/>
                                          </p:val>
                                        </p:tav>
                                        <p:tav tm="100000">
                                          <p:val>
                                            <p:strVal val="#ppt_w"/>
                                          </p:val>
                                        </p:tav>
                                      </p:tavLst>
                                    </p:anim>
                                    <p:anim calcmode="lin" valueType="num">
                                      <p:cBhvr>
                                        <p:cTn id="29" dur="500" fill="hold"/>
                                        <p:tgtEl>
                                          <p:spTgt spid="33"/>
                                        </p:tgtEl>
                                        <p:attrNameLst>
                                          <p:attrName>ppt_h</p:attrName>
                                        </p:attrNameLst>
                                      </p:cBhvr>
                                      <p:tavLst>
                                        <p:tav tm="0">
                                          <p:val>
                                            <p:fltVal val="0"/>
                                          </p:val>
                                        </p:tav>
                                        <p:tav tm="100000">
                                          <p:val>
                                            <p:strVal val="#ppt_h"/>
                                          </p:val>
                                        </p:tav>
                                      </p:tavLst>
                                    </p:anim>
                                    <p:animEffect transition="in" filter="fade">
                                      <p:cBhvr>
                                        <p:cTn id="30"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3" grpId="0" animBg="1"/>
      <p:bldP spid="35" grpId="0" animBg="1"/>
      <p:bldP spid="3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a:spLocks noGrp="1"/>
          </p:cNvSpPr>
          <p:nvPr>
            <p:ph type="title"/>
          </p:nvPr>
        </p:nvSpPr>
        <p:spPr/>
        <p:txBody>
          <a:bodyPr>
            <a:normAutofit/>
          </a:bodyPr>
          <a:lstStyle/>
          <a:p>
            <a:r>
              <a:rPr lang="en-US" b="1" dirty="0" smtClean="0"/>
              <a:t>PM/CAL Scheduling Form</a:t>
            </a:r>
            <a:endParaRPr lang="en-US" dirty="0"/>
          </a:p>
        </p:txBody>
      </p:sp>
      <p:sp>
        <p:nvSpPr>
          <p:cNvPr id="5" name="Slide Number Placeholder 4"/>
          <p:cNvSpPr>
            <a:spLocks noGrp="1"/>
          </p:cNvSpPr>
          <p:nvPr>
            <p:ph type="sldNum" sz="quarter" idx="10"/>
          </p:nvPr>
        </p:nvSpPr>
        <p:spPr/>
        <p:txBody>
          <a:bodyPr/>
          <a:lstStyle/>
          <a:p>
            <a:fld id="{EA7C8D44-3667-46F6-9772-CC52308E2A7F}" type="slidenum">
              <a:rPr lang="en-US" smtClean="0"/>
              <a:pPr/>
              <a:t>23</a:t>
            </a:fld>
            <a:endParaRPr lang="en-US" dirty="0"/>
          </a:p>
        </p:txBody>
      </p:sp>
      <p:pic>
        <p:nvPicPr>
          <p:cNvPr id="6" name="Picture 5"/>
          <p:cNvPicPr/>
          <p:nvPr/>
        </p:nvPicPr>
        <p:blipFill rotWithShape="1">
          <a:blip r:embed="rId2"/>
          <a:srcRect b="5561"/>
          <a:stretch/>
        </p:blipFill>
        <p:spPr>
          <a:xfrm>
            <a:off x="685800" y="1371600"/>
            <a:ext cx="8001000" cy="5410200"/>
          </a:xfrm>
          <a:prstGeom prst="rect">
            <a:avLst/>
          </a:prstGeom>
        </p:spPr>
      </p:pic>
      <p:sp>
        <p:nvSpPr>
          <p:cNvPr id="7" name="Rectangle 21"/>
          <p:cNvSpPr>
            <a:spLocks noChangeArrowheads="1"/>
          </p:cNvSpPr>
          <p:nvPr/>
        </p:nvSpPr>
        <p:spPr bwMode="auto">
          <a:xfrm>
            <a:off x="838200" y="3505200"/>
            <a:ext cx="5867400" cy="914400"/>
          </a:xfrm>
          <a:prstGeom prst="rect">
            <a:avLst/>
          </a:prstGeom>
          <a:noFill/>
          <a:ln w="38100" algn="ctr">
            <a:solidFill>
              <a:srgbClr val="C00000"/>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dirty="0">
              <a:latin typeface="Calibri" pitchFamily="34" charset="0"/>
            </a:endParaRPr>
          </a:p>
        </p:txBody>
      </p:sp>
      <p:sp>
        <p:nvSpPr>
          <p:cNvPr id="9" name="Rectangle 8"/>
          <p:cNvSpPr/>
          <p:nvPr/>
        </p:nvSpPr>
        <p:spPr>
          <a:xfrm rot="882386">
            <a:off x="5510959" y="3014985"/>
            <a:ext cx="2209800" cy="523220"/>
          </a:xfrm>
          <a:prstGeom prst="rect">
            <a:avLst/>
          </a:prstGeom>
          <a:solidFill>
            <a:srgbClr val="FFC000"/>
          </a:solidFill>
          <a:ln w="38100">
            <a:solidFill>
              <a:srgbClr val="C00000"/>
            </a:solidFill>
          </a:ln>
        </p:spPr>
        <p:txBody>
          <a:bodyPr wrap="square">
            <a:spAutoFit/>
          </a:bodyPr>
          <a:lstStyle/>
          <a:p>
            <a:pPr algn="ctr">
              <a:spcBef>
                <a:spcPct val="50000"/>
              </a:spcBef>
            </a:pPr>
            <a:r>
              <a:rPr lang="en-US" sz="2800" b="1" dirty="0" smtClean="0">
                <a:latin typeface="Calibri" pitchFamily="34" charset="0"/>
              </a:rPr>
              <a:t>CAL Section</a:t>
            </a:r>
            <a:endParaRPr lang="en-US" sz="2800" b="1" dirty="0">
              <a:latin typeface="Calibri" pitchFamily="34" charset="0"/>
            </a:endParaRPr>
          </a:p>
        </p:txBody>
      </p:sp>
    </p:spTree>
    <p:extLst>
      <p:ext uri="{BB962C8B-B14F-4D97-AF65-F5344CB8AC3E}">
        <p14:creationId xmlns:p14="http://schemas.microsoft.com/office/powerpoint/2010/main" val="175777284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5637" y="68262"/>
            <a:ext cx="8107363" cy="998538"/>
          </a:xfrm>
        </p:spPr>
        <p:txBody>
          <a:bodyPr>
            <a:noAutofit/>
          </a:bodyPr>
          <a:lstStyle/>
          <a:p>
            <a:r>
              <a:rPr lang="en-US" sz="5400" b="1" dirty="0" smtClean="0">
                <a:solidFill>
                  <a:srgbClr val="C00000"/>
                </a:solidFill>
                <a:effectLst>
                  <a:outerShdw blurRad="38100" dist="38100" dir="2700000" algn="tl">
                    <a:srgbClr val="000000">
                      <a:alpha val="43137"/>
                    </a:srgbClr>
                  </a:outerShdw>
                </a:effectLst>
                <a:latin typeface="Calibri" pitchFamily="34" charset="0"/>
                <a:cs typeface="Arial" charset="0"/>
              </a:rPr>
              <a:t>     </a:t>
            </a:r>
            <a:r>
              <a:rPr lang="en-US" b="1" dirty="0" smtClean="0">
                <a:cs typeface="Arial" charset="0"/>
              </a:rPr>
              <a:t>Practical Application</a:t>
            </a:r>
            <a:endParaRPr lang="en-US" dirty="0"/>
          </a:p>
        </p:txBody>
      </p:sp>
      <p:sp>
        <p:nvSpPr>
          <p:cNvPr id="3" name="Content Placeholder 2"/>
          <p:cNvSpPr>
            <a:spLocks noGrp="1"/>
          </p:cNvSpPr>
          <p:nvPr>
            <p:ph idx="1"/>
          </p:nvPr>
        </p:nvSpPr>
        <p:spPr>
          <a:xfrm>
            <a:off x="914400" y="1620842"/>
            <a:ext cx="8483600" cy="4968875"/>
          </a:xfrm>
        </p:spPr>
        <p:txBody>
          <a:bodyPr>
            <a:normAutofit/>
          </a:bodyPr>
          <a:lstStyle/>
          <a:p>
            <a:r>
              <a:rPr lang="en-US" sz="2800" dirty="0" smtClean="0"/>
              <a:t>UPK MNT 201.04.02.04</a:t>
            </a:r>
          </a:p>
          <a:p>
            <a:endParaRPr lang="en-US" sz="2800" dirty="0" smtClean="0"/>
          </a:p>
          <a:p>
            <a:pPr lvl="1"/>
            <a:r>
              <a:rPr lang="en-US" sz="2800" dirty="0" smtClean="0"/>
              <a:t>Managing CAL Schedules</a:t>
            </a:r>
            <a:endParaRPr lang="en-US" sz="1200" dirty="0" smtClean="0"/>
          </a:p>
        </p:txBody>
      </p:sp>
      <p:sp>
        <p:nvSpPr>
          <p:cNvPr id="5" name="Slide Number Placeholder 4"/>
          <p:cNvSpPr>
            <a:spLocks noGrp="1"/>
          </p:cNvSpPr>
          <p:nvPr>
            <p:ph type="sldNum" sz="quarter" idx="10"/>
          </p:nvPr>
        </p:nvSpPr>
        <p:spPr/>
        <p:txBody>
          <a:bodyPr/>
          <a:lstStyle/>
          <a:p>
            <a:fld id="{EA7C8D44-3667-46F6-9772-CC52308E2A7F}" type="slidenum">
              <a:rPr lang="en-US" smtClean="0"/>
              <a:pPr/>
              <a:t>24</a:t>
            </a:fld>
            <a:endParaRPr lang="en-US" dirty="0"/>
          </a:p>
        </p:txBody>
      </p:sp>
    </p:spTree>
    <p:extLst>
      <p:ext uri="{BB962C8B-B14F-4D97-AF65-F5344CB8AC3E}">
        <p14:creationId xmlns:p14="http://schemas.microsoft.com/office/powerpoint/2010/main" val="167411533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685802" y="104775"/>
            <a:ext cx="8107363" cy="885825"/>
          </a:xfrm>
        </p:spPr>
        <p:txBody>
          <a:bodyPr>
            <a:noAutofit/>
          </a:bodyPr>
          <a:lstStyle/>
          <a:p>
            <a:r>
              <a:rPr lang="en-US" sz="5400" b="1" dirty="0" smtClean="0">
                <a:solidFill>
                  <a:srgbClr val="C00000"/>
                </a:solidFill>
                <a:effectLst>
                  <a:outerShdw blurRad="38100" dist="38100" dir="2700000" algn="tl">
                    <a:srgbClr val="000000">
                      <a:alpha val="43137"/>
                    </a:srgbClr>
                  </a:outerShdw>
                </a:effectLst>
                <a:latin typeface="Calibri" pitchFamily="34" charset="0"/>
                <a:cs typeface="Arial" charset="0"/>
              </a:rPr>
              <a:t>     </a:t>
            </a:r>
            <a:r>
              <a:rPr lang="en-US" b="1" dirty="0" smtClean="0">
                <a:cs typeface="Arial" charset="0"/>
              </a:rPr>
              <a:t>Practical Application</a:t>
            </a:r>
            <a:endParaRPr lang="en-US" dirty="0"/>
          </a:p>
        </p:txBody>
      </p:sp>
      <p:sp>
        <p:nvSpPr>
          <p:cNvPr id="3" name="Content Placeholder 2"/>
          <p:cNvSpPr>
            <a:spLocks noGrp="1"/>
          </p:cNvSpPr>
          <p:nvPr>
            <p:ph idx="1"/>
          </p:nvPr>
        </p:nvSpPr>
        <p:spPr>
          <a:xfrm>
            <a:off x="914400" y="1620842"/>
            <a:ext cx="8483600" cy="4968875"/>
          </a:xfrm>
        </p:spPr>
        <p:txBody>
          <a:bodyPr>
            <a:normAutofit/>
          </a:bodyPr>
          <a:lstStyle/>
          <a:p>
            <a:r>
              <a:rPr lang="en-US" sz="2800" dirty="0" smtClean="0"/>
              <a:t>UPK MNT 201.05.02.02</a:t>
            </a:r>
          </a:p>
          <a:p>
            <a:endParaRPr lang="en-US" sz="2800" dirty="0" smtClean="0"/>
          </a:p>
          <a:p>
            <a:pPr lvl="1"/>
            <a:r>
              <a:rPr lang="en-US" sz="2800" dirty="0" smtClean="0"/>
              <a:t>Managing IB Sub-Item Instances</a:t>
            </a:r>
            <a:endParaRPr lang="en-US" sz="1200" dirty="0" smtClean="0"/>
          </a:p>
        </p:txBody>
      </p:sp>
      <p:sp>
        <p:nvSpPr>
          <p:cNvPr id="5" name="Slide Number Placeholder 4"/>
          <p:cNvSpPr>
            <a:spLocks noGrp="1"/>
          </p:cNvSpPr>
          <p:nvPr>
            <p:ph type="sldNum" sz="quarter" idx="10"/>
          </p:nvPr>
        </p:nvSpPr>
        <p:spPr/>
        <p:txBody>
          <a:bodyPr/>
          <a:lstStyle/>
          <a:p>
            <a:fld id="{EA7C8D44-3667-46F6-9772-CC52308E2A7F}" type="slidenum">
              <a:rPr lang="en-US" smtClean="0"/>
              <a:pPr/>
              <a:t>25</a:t>
            </a:fld>
            <a:endParaRPr lang="en-US" dirty="0"/>
          </a:p>
        </p:txBody>
      </p:sp>
    </p:spTree>
    <p:extLst>
      <p:ext uri="{BB962C8B-B14F-4D97-AF65-F5344CB8AC3E}">
        <p14:creationId xmlns:p14="http://schemas.microsoft.com/office/powerpoint/2010/main" val="36319050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C:\Documents and Settings\EBlumenstock\My Documents\Microsoft Clip Organizer\j0078622.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10000" y="2895600"/>
            <a:ext cx="159385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2590800" y="1219199"/>
            <a:ext cx="3886199" cy="1524001"/>
          </a:xfrm>
          <a:prstGeom prst="rect">
            <a:avLst/>
          </a:prstGeom>
          <a:noFill/>
        </p:spPr>
        <p:txBody>
          <a:bodyPr wrap="none">
            <a:prstTxWarp prst="textChevron">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sz="5400" b="1" spc="50" dirty="0">
                <a:ln w="11430">
                  <a:solidFill>
                    <a:srgbClr val="000099"/>
                  </a:solidFill>
                </a:ln>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Questions ?</a:t>
            </a:r>
          </a:p>
        </p:txBody>
      </p:sp>
      <p:sp>
        <p:nvSpPr>
          <p:cNvPr id="4" name="Title 1"/>
          <p:cNvSpPr txBox="1">
            <a:spLocks/>
          </p:cNvSpPr>
          <p:nvPr/>
        </p:nvSpPr>
        <p:spPr>
          <a:xfrm>
            <a:off x="685802" y="114304"/>
            <a:ext cx="8107363" cy="1038225"/>
          </a:xfrm>
          <a:prstGeom prst="rect">
            <a:avLst/>
          </a:prstGeom>
        </p:spPr>
        <p:txBody>
          <a:bodyPr/>
          <a:lstStyle>
            <a:lvl1pPr algn="ctr" rtl="0" eaLnBrk="1" fontAlgn="base" hangingPunct="1">
              <a:spcBef>
                <a:spcPct val="0"/>
              </a:spcBef>
              <a:spcAft>
                <a:spcPct val="0"/>
              </a:spcAft>
              <a:defRPr sz="3300" b="1" i="1">
                <a:solidFill>
                  <a:schemeClr val="tx2"/>
                </a:solidFill>
                <a:latin typeface="+mj-lt"/>
                <a:ea typeface="+mj-ea"/>
                <a:cs typeface="+mj-cs"/>
              </a:defRPr>
            </a:lvl1pPr>
            <a:lvl2pPr algn="ctr" rtl="0" eaLnBrk="1" fontAlgn="base" hangingPunct="1">
              <a:spcBef>
                <a:spcPct val="0"/>
              </a:spcBef>
              <a:spcAft>
                <a:spcPct val="0"/>
              </a:spcAft>
              <a:defRPr sz="3300" b="1" i="1">
                <a:solidFill>
                  <a:schemeClr val="tx2"/>
                </a:solidFill>
                <a:latin typeface="Times New Roman" pitchFamily="18" charset="0"/>
              </a:defRPr>
            </a:lvl2pPr>
            <a:lvl3pPr algn="ctr" rtl="0" eaLnBrk="1" fontAlgn="base" hangingPunct="1">
              <a:spcBef>
                <a:spcPct val="0"/>
              </a:spcBef>
              <a:spcAft>
                <a:spcPct val="0"/>
              </a:spcAft>
              <a:defRPr sz="3300" b="1" i="1">
                <a:solidFill>
                  <a:schemeClr val="tx2"/>
                </a:solidFill>
                <a:latin typeface="Times New Roman" pitchFamily="18" charset="0"/>
              </a:defRPr>
            </a:lvl3pPr>
            <a:lvl4pPr algn="ctr" rtl="0" eaLnBrk="1" fontAlgn="base" hangingPunct="1">
              <a:spcBef>
                <a:spcPct val="0"/>
              </a:spcBef>
              <a:spcAft>
                <a:spcPct val="0"/>
              </a:spcAft>
              <a:defRPr sz="3300" b="1" i="1">
                <a:solidFill>
                  <a:schemeClr val="tx2"/>
                </a:solidFill>
                <a:latin typeface="Times New Roman" pitchFamily="18" charset="0"/>
              </a:defRPr>
            </a:lvl4pPr>
            <a:lvl5pPr algn="ctr" rtl="0" eaLnBrk="1" fontAlgn="base" hangingPunct="1">
              <a:spcBef>
                <a:spcPct val="0"/>
              </a:spcBef>
              <a:spcAft>
                <a:spcPct val="0"/>
              </a:spcAft>
              <a:defRPr sz="3300" b="1" i="1">
                <a:solidFill>
                  <a:schemeClr val="tx2"/>
                </a:solidFill>
                <a:latin typeface="Times New Roman" pitchFamily="18" charset="0"/>
              </a:defRPr>
            </a:lvl5pPr>
            <a:lvl6pPr marL="342900" algn="ctr" rtl="0" eaLnBrk="1" fontAlgn="base" hangingPunct="1">
              <a:spcBef>
                <a:spcPct val="0"/>
              </a:spcBef>
              <a:spcAft>
                <a:spcPct val="0"/>
              </a:spcAft>
              <a:defRPr sz="3300" b="1" i="1">
                <a:solidFill>
                  <a:schemeClr val="tx2"/>
                </a:solidFill>
                <a:latin typeface="Times New Roman" pitchFamily="18" charset="0"/>
              </a:defRPr>
            </a:lvl6pPr>
            <a:lvl7pPr marL="685800" algn="ctr" rtl="0" eaLnBrk="1" fontAlgn="base" hangingPunct="1">
              <a:spcBef>
                <a:spcPct val="0"/>
              </a:spcBef>
              <a:spcAft>
                <a:spcPct val="0"/>
              </a:spcAft>
              <a:defRPr sz="3300" b="1" i="1">
                <a:solidFill>
                  <a:schemeClr val="tx2"/>
                </a:solidFill>
                <a:latin typeface="Times New Roman" pitchFamily="18" charset="0"/>
              </a:defRPr>
            </a:lvl7pPr>
            <a:lvl8pPr marL="1028700" algn="ctr" rtl="0" eaLnBrk="1" fontAlgn="base" hangingPunct="1">
              <a:spcBef>
                <a:spcPct val="0"/>
              </a:spcBef>
              <a:spcAft>
                <a:spcPct val="0"/>
              </a:spcAft>
              <a:defRPr sz="3300" b="1" i="1">
                <a:solidFill>
                  <a:schemeClr val="tx2"/>
                </a:solidFill>
                <a:latin typeface="Times New Roman" pitchFamily="18" charset="0"/>
              </a:defRPr>
            </a:lvl8pPr>
            <a:lvl9pPr marL="1371600" algn="ctr" rtl="0" eaLnBrk="1" fontAlgn="base" hangingPunct="1">
              <a:spcBef>
                <a:spcPct val="0"/>
              </a:spcBef>
              <a:spcAft>
                <a:spcPct val="0"/>
              </a:spcAft>
              <a:defRPr sz="3300" b="1" i="1">
                <a:solidFill>
                  <a:schemeClr val="tx2"/>
                </a:solidFill>
                <a:latin typeface="Times New Roman" pitchFamily="18" charset="0"/>
              </a:defRPr>
            </a:lvl9pPr>
          </a:lstStyle>
          <a:p>
            <a:r>
              <a:rPr lang="en-US" dirty="0">
                <a:solidFill>
                  <a:schemeClr val="tx1"/>
                </a:solidFill>
              </a:rPr>
              <a:t>Calibrations Program</a:t>
            </a:r>
            <a:endParaRPr lang="en-US" kern="0" dirty="0">
              <a:solidFill>
                <a:schemeClr val="tx1"/>
              </a:solidFill>
            </a:endParaRPr>
          </a:p>
        </p:txBody>
      </p:sp>
    </p:spTree>
    <p:extLst>
      <p:ext uri="{BB962C8B-B14F-4D97-AF65-F5344CB8AC3E}">
        <p14:creationId xmlns:p14="http://schemas.microsoft.com/office/powerpoint/2010/main" val="3768448802"/>
      </p:ext>
    </p:extLst>
  </p:cSld>
  <p:clrMapOvr>
    <a:masterClrMapping/>
  </p:clrMapOvr>
  <p:transition spd="slow"/>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ounded Rectangle 7"/>
          <p:cNvSpPr/>
          <p:nvPr/>
        </p:nvSpPr>
        <p:spPr bwMode="auto">
          <a:xfrm>
            <a:off x="152400" y="1443081"/>
            <a:ext cx="8686800" cy="838200"/>
          </a:xfrm>
          <a:prstGeom prst="roundRect">
            <a:avLst/>
          </a:prstGeom>
          <a:solidFill>
            <a:srgbClr val="FFFF00"/>
          </a:solidFill>
          <a:ln w="38100" cap="flat" cmpd="sng" algn="ctr">
            <a:solidFill>
              <a:srgbClr val="FF00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fontAlgn="base">
              <a:spcBef>
                <a:spcPct val="0"/>
              </a:spcBef>
              <a:spcAft>
                <a:spcPct val="0"/>
              </a:spcAft>
            </a:pPr>
            <a:r>
              <a:rPr lang="en-US" sz="3200" b="1" dirty="0" smtClean="0">
                <a:latin typeface="Arial" charset="0"/>
              </a:rPr>
              <a:t>PM/CAL Scheduling Form</a:t>
            </a:r>
            <a:endParaRPr lang="en-US" sz="3200" b="1" dirty="0">
              <a:latin typeface="Arial" charset="0"/>
            </a:endParaRPr>
          </a:p>
        </p:txBody>
      </p:sp>
      <p:sp>
        <p:nvSpPr>
          <p:cNvPr id="11" name="Rounded Rectangle 10"/>
          <p:cNvSpPr/>
          <p:nvPr/>
        </p:nvSpPr>
        <p:spPr bwMode="auto">
          <a:xfrm>
            <a:off x="4876800" y="5789474"/>
            <a:ext cx="3962400" cy="838200"/>
          </a:xfrm>
          <a:prstGeom prst="roundRect">
            <a:avLst/>
          </a:prstGeom>
          <a:solidFill>
            <a:srgbClr val="FFFF00"/>
          </a:solidFill>
          <a:ln w="38100" cap="flat" cmpd="sng" algn="ctr">
            <a:solidFill>
              <a:srgbClr val="FF00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fontAlgn="base">
              <a:spcBef>
                <a:spcPct val="0"/>
              </a:spcBef>
              <a:spcAft>
                <a:spcPct val="0"/>
              </a:spcAft>
            </a:pPr>
            <a:r>
              <a:rPr lang="en-US" sz="2800" b="1" dirty="0" smtClean="0">
                <a:latin typeface="Arial" charset="0"/>
              </a:rPr>
              <a:t>Cal Report</a:t>
            </a:r>
            <a:endParaRPr lang="en-US" sz="2800" b="1" dirty="0">
              <a:latin typeface="Arial" charset="0"/>
            </a:endParaRPr>
          </a:p>
        </p:txBody>
      </p:sp>
      <p:sp>
        <p:nvSpPr>
          <p:cNvPr id="14" name="Rounded Rectangle 13"/>
          <p:cNvSpPr/>
          <p:nvPr/>
        </p:nvSpPr>
        <p:spPr bwMode="auto">
          <a:xfrm>
            <a:off x="152400" y="5789474"/>
            <a:ext cx="3962400" cy="838200"/>
          </a:xfrm>
          <a:prstGeom prst="roundRect">
            <a:avLst/>
          </a:prstGeom>
          <a:solidFill>
            <a:srgbClr val="FFFF00"/>
          </a:solidFill>
          <a:ln w="38100" cap="flat" cmpd="sng" algn="ctr">
            <a:solidFill>
              <a:srgbClr val="FF00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fontAlgn="base">
              <a:spcBef>
                <a:spcPct val="0"/>
              </a:spcBef>
              <a:spcAft>
                <a:spcPct val="0"/>
              </a:spcAft>
            </a:pPr>
            <a:r>
              <a:rPr lang="en-US" sz="2800" b="1" dirty="0" smtClean="0">
                <a:latin typeface="Arial" charset="0"/>
              </a:rPr>
              <a:t>PM Report</a:t>
            </a:r>
            <a:endParaRPr lang="en-US" sz="2800" b="1" dirty="0">
              <a:latin typeface="Arial" charset="0"/>
            </a:endParaRPr>
          </a:p>
        </p:txBody>
      </p:sp>
      <p:sp>
        <p:nvSpPr>
          <p:cNvPr id="22" name="TextBox 21"/>
          <p:cNvSpPr txBox="1"/>
          <p:nvPr/>
        </p:nvSpPr>
        <p:spPr>
          <a:xfrm>
            <a:off x="2161854" y="381000"/>
            <a:ext cx="4924746" cy="584775"/>
          </a:xfrm>
          <a:prstGeom prst="rect">
            <a:avLst/>
          </a:prstGeom>
          <a:noFill/>
        </p:spPr>
        <p:txBody>
          <a:bodyPr wrap="none" rtlCol="0">
            <a:spAutoFit/>
          </a:bodyPr>
          <a:lstStyle/>
          <a:p>
            <a:r>
              <a:rPr lang="en-US" sz="3200" b="1" i="1" kern="0" dirty="0"/>
              <a:t>PM/CAL Scheduling Form</a:t>
            </a:r>
          </a:p>
        </p:txBody>
      </p:sp>
      <p:sp>
        <p:nvSpPr>
          <p:cNvPr id="23" name="Down Arrow 22"/>
          <p:cNvSpPr/>
          <p:nvPr/>
        </p:nvSpPr>
        <p:spPr bwMode="auto">
          <a:xfrm>
            <a:off x="2988575" y="2476496"/>
            <a:ext cx="1042917" cy="3150739"/>
          </a:xfrm>
          <a:prstGeom prst="downArrow">
            <a:avLst>
              <a:gd name="adj1" fmla="val 50000"/>
              <a:gd name="adj2" fmla="val 46409"/>
            </a:avLst>
          </a:prstGeom>
          <a:solidFill>
            <a:srgbClr val="00B05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dirty="0" smtClean="0">
              <a:ln>
                <a:noFill/>
              </a:ln>
              <a:solidFill>
                <a:schemeClr val="tx1"/>
              </a:solidFill>
              <a:effectLst/>
              <a:latin typeface="Arial" charset="0"/>
            </a:endParaRPr>
          </a:p>
        </p:txBody>
      </p:sp>
      <p:sp>
        <p:nvSpPr>
          <p:cNvPr id="2" name="Oval 1"/>
          <p:cNvSpPr/>
          <p:nvPr/>
        </p:nvSpPr>
        <p:spPr bwMode="auto">
          <a:xfrm>
            <a:off x="1209635" y="1555023"/>
            <a:ext cx="466766" cy="578577"/>
          </a:xfrm>
          <a:prstGeom prst="ellipse">
            <a:avLst/>
          </a:prstGeom>
          <a:solidFill>
            <a:schemeClr val="tx1"/>
          </a:soli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bg1"/>
                </a:solidFill>
                <a:effectLst/>
                <a:latin typeface="Arial" charset="0"/>
              </a:rPr>
              <a:t>1</a:t>
            </a:r>
          </a:p>
        </p:txBody>
      </p:sp>
      <p:sp>
        <p:nvSpPr>
          <p:cNvPr id="3" name="Curved Right Arrow 2"/>
          <p:cNvSpPr/>
          <p:nvPr/>
        </p:nvSpPr>
        <p:spPr bwMode="auto">
          <a:xfrm rot="5400000" flipH="1">
            <a:off x="-238239" y="2950595"/>
            <a:ext cx="3194696" cy="2158581"/>
          </a:xfrm>
          <a:prstGeom prst="curvedRightArrow">
            <a:avLst/>
          </a:prstGeom>
          <a:solidFill>
            <a:srgbClr val="00B05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charset="0"/>
            </a:endParaRPr>
          </a:p>
        </p:txBody>
      </p:sp>
      <p:sp>
        <p:nvSpPr>
          <p:cNvPr id="10" name="Rounded Rectangle 9"/>
          <p:cNvSpPr/>
          <p:nvPr/>
        </p:nvSpPr>
        <p:spPr bwMode="auto">
          <a:xfrm>
            <a:off x="152400" y="3733800"/>
            <a:ext cx="2667000" cy="838200"/>
          </a:xfrm>
          <a:prstGeom prst="roundRect">
            <a:avLst/>
          </a:prstGeom>
          <a:solidFill>
            <a:srgbClr val="FFFF00"/>
          </a:solidFill>
          <a:ln w="38100" cap="flat" cmpd="sng" algn="ctr">
            <a:solidFill>
              <a:srgbClr val="FF00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fontAlgn="base">
              <a:spcBef>
                <a:spcPct val="0"/>
              </a:spcBef>
              <a:spcAft>
                <a:spcPct val="0"/>
              </a:spcAft>
            </a:pPr>
            <a:r>
              <a:rPr lang="en-US" b="1" dirty="0" smtClean="0">
                <a:latin typeface="Arial" charset="0"/>
              </a:rPr>
              <a:t>Maintenance-PM</a:t>
            </a:r>
          </a:p>
          <a:p>
            <a:pPr algn="ctr" fontAlgn="base">
              <a:spcBef>
                <a:spcPct val="0"/>
              </a:spcBef>
              <a:spcAft>
                <a:spcPct val="0"/>
              </a:spcAft>
            </a:pPr>
            <a:r>
              <a:rPr lang="en-US" b="1" dirty="0" smtClean="0">
                <a:latin typeface="Arial" charset="0"/>
              </a:rPr>
              <a:t> </a:t>
            </a:r>
            <a:r>
              <a:rPr lang="en-US" b="1" dirty="0">
                <a:latin typeface="Arial" charset="0"/>
              </a:rPr>
              <a:t>Service Request</a:t>
            </a:r>
          </a:p>
        </p:txBody>
      </p:sp>
      <p:sp>
        <p:nvSpPr>
          <p:cNvPr id="27" name="Oval 26"/>
          <p:cNvSpPr/>
          <p:nvPr/>
        </p:nvSpPr>
        <p:spPr bwMode="auto">
          <a:xfrm>
            <a:off x="603875" y="2911171"/>
            <a:ext cx="466766" cy="578577"/>
          </a:xfrm>
          <a:prstGeom prst="ellipse">
            <a:avLst/>
          </a:prstGeom>
          <a:solidFill>
            <a:schemeClr val="tx1"/>
          </a:soli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sz="2400" b="1" dirty="0">
                <a:solidFill>
                  <a:schemeClr val="bg1"/>
                </a:solidFill>
                <a:latin typeface="Arial" charset="0"/>
              </a:rPr>
              <a:t>3</a:t>
            </a:r>
            <a:endParaRPr kumimoji="0" lang="en-US" sz="2400" b="1" i="0" u="none" strike="noStrike" cap="none" normalizeH="0" baseline="0" dirty="0" smtClean="0">
              <a:ln>
                <a:noFill/>
              </a:ln>
              <a:solidFill>
                <a:schemeClr val="bg1"/>
              </a:solidFill>
              <a:effectLst/>
              <a:latin typeface="Arial" charset="0"/>
            </a:endParaRPr>
          </a:p>
        </p:txBody>
      </p:sp>
      <p:sp>
        <p:nvSpPr>
          <p:cNvPr id="28" name="Oval 27"/>
          <p:cNvSpPr/>
          <p:nvPr/>
        </p:nvSpPr>
        <p:spPr bwMode="auto">
          <a:xfrm>
            <a:off x="1904970" y="2961511"/>
            <a:ext cx="466766" cy="578577"/>
          </a:xfrm>
          <a:prstGeom prst="ellipse">
            <a:avLst/>
          </a:prstGeom>
          <a:solidFill>
            <a:schemeClr val="tx1"/>
          </a:soli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bg1"/>
                </a:solidFill>
                <a:effectLst/>
                <a:latin typeface="Arial" charset="0"/>
              </a:rPr>
              <a:t>2</a:t>
            </a:r>
          </a:p>
        </p:txBody>
      </p:sp>
      <p:sp>
        <p:nvSpPr>
          <p:cNvPr id="29" name="Oval 28"/>
          <p:cNvSpPr/>
          <p:nvPr/>
        </p:nvSpPr>
        <p:spPr bwMode="auto">
          <a:xfrm>
            <a:off x="3283708" y="4319051"/>
            <a:ext cx="466766" cy="578577"/>
          </a:xfrm>
          <a:prstGeom prst="ellipse">
            <a:avLst/>
          </a:prstGeom>
          <a:solidFill>
            <a:schemeClr val="tx1"/>
          </a:soli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bg1"/>
                </a:solidFill>
                <a:effectLst/>
                <a:latin typeface="Arial" charset="0"/>
              </a:rPr>
              <a:t>4</a:t>
            </a:r>
          </a:p>
        </p:txBody>
      </p:sp>
      <p:sp>
        <p:nvSpPr>
          <p:cNvPr id="32" name="Down Arrow 31"/>
          <p:cNvSpPr/>
          <p:nvPr/>
        </p:nvSpPr>
        <p:spPr bwMode="auto">
          <a:xfrm>
            <a:off x="5099570" y="2475559"/>
            <a:ext cx="1042917" cy="3150739"/>
          </a:xfrm>
          <a:prstGeom prst="downArrow">
            <a:avLst>
              <a:gd name="adj1" fmla="val 50000"/>
              <a:gd name="adj2" fmla="val 46409"/>
            </a:avLst>
          </a:prstGeom>
          <a:solidFill>
            <a:srgbClr val="00B05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dirty="0" smtClean="0">
              <a:ln>
                <a:noFill/>
              </a:ln>
              <a:solidFill>
                <a:schemeClr val="tx1"/>
              </a:solidFill>
              <a:effectLst/>
              <a:latin typeface="Arial" charset="0"/>
            </a:endParaRPr>
          </a:p>
        </p:txBody>
      </p:sp>
      <p:sp>
        <p:nvSpPr>
          <p:cNvPr id="33" name="Oval 32"/>
          <p:cNvSpPr/>
          <p:nvPr/>
        </p:nvSpPr>
        <p:spPr bwMode="auto">
          <a:xfrm>
            <a:off x="5394703" y="4318114"/>
            <a:ext cx="466766" cy="578577"/>
          </a:xfrm>
          <a:prstGeom prst="ellipse">
            <a:avLst/>
          </a:prstGeom>
          <a:solidFill>
            <a:schemeClr val="tx1"/>
          </a:soli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bg1"/>
                </a:solidFill>
                <a:effectLst/>
                <a:latin typeface="Arial" charset="0"/>
              </a:rPr>
              <a:t>4</a:t>
            </a:r>
          </a:p>
        </p:txBody>
      </p:sp>
      <p:sp>
        <p:nvSpPr>
          <p:cNvPr id="34" name="Curved Right Arrow 33"/>
          <p:cNvSpPr/>
          <p:nvPr/>
        </p:nvSpPr>
        <p:spPr bwMode="auto">
          <a:xfrm rot="5400000" flipH="1" flipV="1">
            <a:off x="6175051" y="2968947"/>
            <a:ext cx="3194696" cy="2133602"/>
          </a:xfrm>
          <a:prstGeom prst="curvedRightArrow">
            <a:avLst/>
          </a:prstGeom>
          <a:solidFill>
            <a:srgbClr val="00B05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charset="0"/>
            </a:endParaRPr>
          </a:p>
        </p:txBody>
      </p:sp>
      <p:sp>
        <p:nvSpPr>
          <p:cNvPr id="30" name="Rounded Rectangle 29"/>
          <p:cNvSpPr/>
          <p:nvPr/>
        </p:nvSpPr>
        <p:spPr bwMode="auto">
          <a:xfrm>
            <a:off x="6324600" y="3729917"/>
            <a:ext cx="2667000" cy="838200"/>
          </a:xfrm>
          <a:prstGeom prst="roundRect">
            <a:avLst/>
          </a:prstGeom>
          <a:solidFill>
            <a:srgbClr val="FFFF00"/>
          </a:solidFill>
          <a:ln w="38100" cap="flat" cmpd="sng" algn="ctr">
            <a:solidFill>
              <a:srgbClr val="FF00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fontAlgn="base">
              <a:spcBef>
                <a:spcPct val="0"/>
              </a:spcBef>
              <a:spcAft>
                <a:spcPct val="0"/>
              </a:spcAft>
            </a:pPr>
            <a:r>
              <a:rPr lang="en-US" b="1" dirty="0" smtClean="0">
                <a:latin typeface="Arial" charset="0"/>
              </a:rPr>
              <a:t>Maintenance-CAL</a:t>
            </a:r>
          </a:p>
          <a:p>
            <a:pPr algn="ctr" fontAlgn="base">
              <a:spcBef>
                <a:spcPct val="0"/>
              </a:spcBef>
              <a:spcAft>
                <a:spcPct val="0"/>
              </a:spcAft>
            </a:pPr>
            <a:r>
              <a:rPr lang="en-US" b="1" dirty="0" smtClean="0">
                <a:latin typeface="Arial" charset="0"/>
              </a:rPr>
              <a:t> </a:t>
            </a:r>
            <a:r>
              <a:rPr lang="en-US" b="1" dirty="0">
                <a:latin typeface="Arial" charset="0"/>
              </a:rPr>
              <a:t>Service Request</a:t>
            </a:r>
          </a:p>
        </p:txBody>
      </p:sp>
      <p:sp>
        <p:nvSpPr>
          <p:cNvPr id="35" name="Oval 34"/>
          <p:cNvSpPr/>
          <p:nvPr/>
        </p:nvSpPr>
        <p:spPr bwMode="auto">
          <a:xfrm>
            <a:off x="6766539" y="2952483"/>
            <a:ext cx="466766" cy="578577"/>
          </a:xfrm>
          <a:prstGeom prst="ellipse">
            <a:avLst/>
          </a:prstGeom>
          <a:solidFill>
            <a:schemeClr val="tx1"/>
          </a:soli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sz="2400" b="1" dirty="0" smtClean="0">
                <a:solidFill>
                  <a:schemeClr val="bg1"/>
                </a:solidFill>
                <a:latin typeface="Arial" charset="0"/>
              </a:rPr>
              <a:t>2</a:t>
            </a:r>
            <a:endParaRPr kumimoji="0" lang="en-US" sz="2400" b="1" i="0" u="none" strike="noStrike" cap="none" normalizeH="0" baseline="0" dirty="0" smtClean="0">
              <a:ln>
                <a:noFill/>
              </a:ln>
              <a:solidFill>
                <a:schemeClr val="bg1"/>
              </a:solidFill>
              <a:effectLst/>
              <a:latin typeface="Arial" charset="0"/>
            </a:endParaRPr>
          </a:p>
        </p:txBody>
      </p:sp>
      <p:sp>
        <p:nvSpPr>
          <p:cNvPr id="36" name="Oval 35"/>
          <p:cNvSpPr/>
          <p:nvPr/>
        </p:nvSpPr>
        <p:spPr bwMode="auto">
          <a:xfrm>
            <a:off x="8067634" y="3002823"/>
            <a:ext cx="466766" cy="578577"/>
          </a:xfrm>
          <a:prstGeom prst="ellipse">
            <a:avLst/>
          </a:prstGeom>
          <a:solidFill>
            <a:schemeClr val="tx1"/>
          </a:soli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sz="2400" b="1" dirty="0">
                <a:solidFill>
                  <a:schemeClr val="bg1"/>
                </a:solidFill>
                <a:latin typeface="Arial" charset="0"/>
              </a:rPr>
              <a:t>3</a:t>
            </a:r>
            <a:endParaRPr kumimoji="0" lang="en-US" sz="2400" b="1" i="0" u="none" strike="noStrike" cap="none" normalizeH="0" baseline="0" dirty="0" smtClean="0">
              <a:ln>
                <a:noFill/>
              </a:ln>
              <a:solidFill>
                <a:schemeClr val="bg1"/>
              </a:solidFill>
              <a:effectLst/>
              <a:latin typeface="Arial" charset="0"/>
            </a:endParaRPr>
          </a:p>
        </p:txBody>
      </p:sp>
      <p:sp>
        <p:nvSpPr>
          <p:cNvPr id="20" name="Rectangle 19"/>
          <p:cNvSpPr/>
          <p:nvPr/>
        </p:nvSpPr>
        <p:spPr>
          <a:xfrm>
            <a:off x="76200" y="2377366"/>
            <a:ext cx="4419600" cy="4381501"/>
          </a:xfrm>
          <a:prstGeom prst="rect">
            <a:avLst/>
          </a:prstGeom>
          <a:solidFill>
            <a:schemeClr val="tx1">
              <a:alpha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ounded Rectangle 20"/>
          <p:cNvSpPr/>
          <p:nvPr/>
        </p:nvSpPr>
        <p:spPr bwMode="auto">
          <a:xfrm>
            <a:off x="4879109" y="5792316"/>
            <a:ext cx="3962400" cy="838200"/>
          </a:xfrm>
          <a:prstGeom prst="roundRect">
            <a:avLst/>
          </a:prstGeom>
          <a:solidFill>
            <a:schemeClr val="tx1">
              <a:alpha val="80000"/>
            </a:schemeClr>
          </a:solidFill>
          <a:ln w="38100" cap="flat" cmpd="sng" algn="ctr">
            <a:solidFill>
              <a:srgbClr val="FF00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fontAlgn="base">
              <a:spcBef>
                <a:spcPct val="0"/>
              </a:spcBef>
              <a:spcAft>
                <a:spcPct val="0"/>
              </a:spcAft>
            </a:pPr>
            <a:endParaRPr lang="en-US" sz="2800" b="1" dirty="0">
              <a:latin typeface="Arial" charset="0"/>
            </a:endParaRPr>
          </a:p>
        </p:txBody>
      </p:sp>
      <p:sp>
        <p:nvSpPr>
          <p:cNvPr id="24" name="Rounded Rectangle 23"/>
          <p:cNvSpPr/>
          <p:nvPr/>
        </p:nvSpPr>
        <p:spPr bwMode="auto">
          <a:xfrm>
            <a:off x="152400" y="1428838"/>
            <a:ext cx="8686800" cy="838200"/>
          </a:xfrm>
          <a:prstGeom prst="roundRect">
            <a:avLst/>
          </a:prstGeom>
          <a:solidFill>
            <a:schemeClr val="tx1">
              <a:alpha val="80000"/>
            </a:schemeClr>
          </a:solidFill>
          <a:ln w="38100" cap="flat" cmpd="sng" algn="ctr">
            <a:solidFill>
              <a:srgbClr val="FF00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fontAlgn="base">
              <a:spcBef>
                <a:spcPct val="0"/>
              </a:spcBef>
              <a:spcAft>
                <a:spcPct val="0"/>
              </a:spcAft>
            </a:pPr>
            <a:endParaRPr lang="en-US" b="1" dirty="0">
              <a:latin typeface="Arial" charset="0"/>
            </a:endParaRPr>
          </a:p>
        </p:txBody>
      </p:sp>
    </p:spTree>
    <p:extLst>
      <p:ext uri="{BB962C8B-B14F-4D97-AF65-F5344CB8AC3E}">
        <p14:creationId xmlns:p14="http://schemas.microsoft.com/office/powerpoint/2010/main" val="12337921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5"/>
                                        </p:tgtEl>
                                        <p:attrNameLst>
                                          <p:attrName>style.visibility</p:attrName>
                                        </p:attrNameLst>
                                      </p:cBhvr>
                                      <p:to>
                                        <p:strVal val="visible"/>
                                      </p:to>
                                    </p:set>
                                    <p:anim calcmode="lin" valueType="num">
                                      <p:cBhvr>
                                        <p:cTn id="14" dur="500" fill="hold"/>
                                        <p:tgtEl>
                                          <p:spTgt spid="35"/>
                                        </p:tgtEl>
                                        <p:attrNameLst>
                                          <p:attrName>ppt_w</p:attrName>
                                        </p:attrNameLst>
                                      </p:cBhvr>
                                      <p:tavLst>
                                        <p:tav tm="0">
                                          <p:val>
                                            <p:fltVal val="0"/>
                                          </p:val>
                                        </p:tav>
                                        <p:tav tm="100000">
                                          <p:val>
                                            <p:strVal val="#ppt_w"/>
                                          </p:val>
                                        </p:tav>
                                      </p:tavLst>
                                    </p:anim>
                                    <p:anim calcmode="lin" valueType="num">
                                      <p:cBhvr>
                                        <p:cTn id="15" dur="500" fill="hold"/>
                                        <p:tgtEl>
                                          <p:spTgt spid="35"/>
                                        </p:tgtEl>
                                        <p:attrNameLst>
                                          <p:attrName>ppt_h</p:attrName>
                                        </p:attrNameLst>
                                      </p:cBhvr>
                                      <p:tavLst>
                                        <p:tav tm="0">
                                          <p:val>
                                            <p:fltVal val="0"/>
                                          </p:val>
                                        </p:tav>
                                        <p:tav tm="100000">
                                          <p:val>
                                            <p:strVal val="#ppt_h"/>
                                          </p:val>
                                        </p:tav>
                                      </p:tavLst>
                                    </p:anim>
                                    <p:animEffect transition="in" filter="fade">
                                      <p:cBhvr>
                                        <p:cTn id="16" dur="500"/>
                                        <p:tgtEl>
                                          <p:spTgt spid="35"/>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6"/>
                                        </p:tgtEl>
                                        <p:attrNameLst>
                                          <p:attrName>style.visibility</p:attrName>
                                        </p:attrNameLst>
                                      </p:cBhvr>
                                      <p:to>
                                        <p:strVal val="visible"/>
                                      </p:to>
                                    </p:set>
                                    <p:anim calcmode="lin" valueType="num">
                                      <p:cBhvr>
                                        <p:cTn id="21" dur="500" fill="hold"/>
                                        <p:tgtEl>
                                          <p:spTgt spid="36"/>
                                        </p:tgtEl>
                                        <p:attrNameLst>
                                          <p:attrName>ppt_w</p:attrName>
                                        </p:attrNameLst>
                                      </p:cBhvr>
                                      <p:tavLst>
                                        <p:tav tm="0">
                                          <p:val>
                                            <p:fltVal val="0"/>
                                          </p:val>
                                        </p:tav>
                                        <p:tav tm="100000">
                                          <p:val>
                                            <p:strVal val="#ppt_w"/>
                                          </p:val>
                                        </p:tav>
                                      </p:tavLst>
                                    </p:anim>
                                    <p:anim calcmode="lin" valueType="num">
                                      <p:cBhvr>
                                        <p:cTn id="22" dur="500" fill="hold"/>
                                        <p:tgtEl>
                                          <p:spTgt spid="36"/>
                                        </p:tgtEl>
                                        <p:attrNameLst>
                                          <p:attrName>ppt_h</p:attrName>
                                        </p:attrNameLst>
                                      </p:cBhvr>
                                      <p:tavLst>
                                        <p:tav tm="0">
                                          <p:val>
                                            <p:fltVal val="0"/>
                                          </p:val>
                                        </p:tav>
                                        <p:tav tm="100000">
                                          <p:val>
                                            <p:strVal val="#ppt_h"/>
                                          </p:val>
                                        </p:tav>
                                      </p:tavLst>
                                    </p:anim>
                                    <p:animEffect transition="in" filter="fade">
                                      <p:cBhvr>
                                        <p:cTn id="23" dur="500"/>
                                        <p:tgtEl>
                                          <p:spTgt spid="36"/>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3"/>
                                        </p:tgtEl>
                                        <p:attrNameLst>
                                          <p:attrName>style.visibility</p:attrName>
                                        </p:attrNameLst>
                                      </p:cBhvr>
                                      <p:to>
                                        <p:strVal val="visible"/>
                                      </p:to>
                                    </p:set>
                                    <p:anim calcmode="lin" valueType="num">
                                      <p:cBhvr>
                                        <p:cTn id="28" dur="500" fill="hold"/>
                                        <p:tgtEl>
                                          <p:spTgt spid="33"/>
                                        </p:tgtEl>
                                        <p:attrNameLst>
                                          <p:attrName>ppt_w</p:attrName>
                                        </p:attrNameLst>
                                      </p:cBhvr>
                                      <p:tavLst>
                                        <p:tav tm="0">
                                          <p:val>
                                            <p:fltVal val="0"/>
                                          </p:val>
                                        </p:tav>
                                        <p:tav tm="100000">
                                          <p:val>
                                            <p:strVal val="#ppt_w"/>
                                          </p:val>
                                        </p:tav>
                                      </p:tavLst>
                                    </p:anim>
                                    <p:anim calcmode="lin" valueType="num">
                                      <p:cBhvr>
                                        <p:cTn id="29" dur="500" fill="hold"/>
                                        <p:tgtEl>
                                          <p:spTgt spid="33"/>
                                        </p:tgtEl>
                                        <p:attrNameLst>
                                          <p:attrName>ppt_h</p:attrName>
                                        </p:attrNameLst>
                                      </p:cBhvr>
                                      <p:tavLst>
                                        <p:tav tm="0">
                                          <p:val>
                                            <p:fltVal val="0"/>
                                          </p:val>
                                        </p:tav>
                                        <p:tav tm="100000">
                                          <p:val>
                                            <p:strVal val="#ppt_h"/>
                                          </p:val>
                                        </p:tav>
                                      </p:tavLst>
                                    </p:anim>
                                    <p:animEffect transition="in" filter="fade">
                                      <p:cBhvr>
                                        <p:cTn id="30"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3" grpId="0" animBg="1"/>
      <p:bldP spid="35" grpId="0" animBg="1"/>
      <p:bldP spid="3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marL="0" indent="0"/>
            <a:r>
              <a:rPr lang="en-US" b="1" dirty="0" smtClean="0"/>
              <a:t>Calibration Service Request</a:t>
            </a:r>
            <a:endParaRPr lang="en-US" b="1" dirty="0"/>
          </a:p>
        </p:txBody>
      </p:sp>
      <p:sp>
        <p:nvSpPr>
          <p:cNvPr id="3" name="Content Placeholder 2"/>
          <p:cNvSpPr>
            <a:spLocks noGrp="1"/>
          </p:cNvSpPr>
          <p:nvPr>
            <p:ph idx="1"/>
          </p:nvPr>
        </p:nvSpPr>
        <p:spPr>
          <a:xfrm>
            <a:off x="914400" y="1620842"/>
            <a:ext cx="8229600" cy="4968875"/>
          </a:xfrm>
          <a:noFill/>
          <a:ln w="9525">
            <a:noFill/>
            <a:miter lim="800000"/>
            <a:headEnd/>
            <a:tailEnd/>
          </a:ln>
        </p:spPr>
        <p:txBody>
          <a:bodyPr vert="horz" wrap="square" lIns="91440" tIns="45720" rIns="91440" bIns="45720" numCol="1" anchor="t" anchorCtr="0" compatLnSpc="1">
            <a:prstTxWarp prst="textNoShape">
              <a:avLst/>
            </a:prstTxWarp>
          </a:bodyPr>
          <a:lstStyle/>
          <a:p>
            <a:r>
              <a:rPr lang="en-US" sz="2800" dirty="0" smtClean="0"/>
              <a:t>GCSS-MC Maintenance-CAL SR will be used for recording calibrations per GPN 1-13</a:t>
            </a:r>
          </a:p>
          <a:p>
            <a:endParaRPr lang="en-US" sz="2800" dirty="0" smtClean="0"/>
          </a:p>
          <a:p>
            <a:r>
              <a:rPr lang="en-US" sz="2800" dirty="0" smtClean="0"/>
              <a:t>UM 4000-125 describes process to create parent-child relationships for TMDE </a:t>
            </a:r>
          </a:p>
          <a:p>
            <a:pPr marL="1028700" lvl="1"/>
            <a:r>
              <a:rPr lang="en-US" dirty="0" smtClean="0"/>
              <a:t>Use GCSS-MC Serial Number Generator</a:t>
            </a:r>
          </a:p>
          <a:p>
            <a:pPr lvl="1"/>
            <a:endParaRPr lang="en-US" sz="2800" dirty="0" smtClean="0"/>
          </a:p>
          <a:p>
            <a:r>
              <a:rPr lang="en-US" sz="2800" dirty="0" smtClean="0"/>
              <a:t>CAL 2000 or other means are  authorized if its not installed base </a:t>
            </a:r>
            <a:r>
              <a:rPr lang="en-US" sz="2800" dirty="0" err="1" smtClean="0"/>
              <a:t>trackable</a:t>
            </a:r>
            <a:r>
              <a:rPr lang="en-US" sz="2800" dirty="0" smtClean="0"/>
              <a:t>. Header information must match GCSS CAL report header information.</a:t>
            </a:r>
            <a:endParaRPr lang="en-US" sz="2800" strike="sngStrike" dirty="0" smtClean="0">
              <a:solidFill>
                <a:srgbClr val="FF0000"/>
              </a:solidFill>
            </a:endParaRPr>
          </a:p>
          <a:p>
            <a:endParaRPr lang="en-US" sz="2800" dirty="0" smtClean="0"/>
          </a:p>
          <a:p>
            <a:endParaRPr lang="en-US" dirty="0"/>
          </a:p>
          <a:p>
            <a:endParaRPr lang="en-US" dirty="0"/>
          </a:p>
          <a:p>
            <a:endParaRPr lang="en-US" dirty="0"/>
          </a:p>
        </p:txBody>
      </p:sp>
      <p:sp>
        <p:nvSpPr>
          <p:cNvPr id="5" name="Slide Number Placeholder 4"/>
          <p:cNvSpPr>
            <a:spLocks noGrp="1"/>
          </p:cNvSpPr>
          <p:nvPr>
            <p:ph type="sldNum" sz="quarter" idx="10"/>
          </p:nvPr>
        </p:nvSpPr>
        <p:spPr/>
        <p:txBody>
          <a:bodyPr/>
          <a:lstStyle/>
          <a:p>
            <a:fld id="{EA7C8D44-3667-46F6-9772-CC52308E2A7F}" type="slidenum">
              <a:rPr lang="en-US" smtClean="0"/>
              <a:pPr/>
              <a:t>28</a:t>
            </a:fld>
            <a:endParaRPr lang="en-US" dirty="0"/>
          </a:p>
        </p:txBody>
      </p:sp>
    </p:spTree>
    <p:extLst>
      <p:ext uri="{BB962C8B-B14F-4D97-AF65-F5344CB8AC3E}">
        <p14:creationId xmlns:p14="http://schemas.microsoft.com/office/powerpoint/2010/main" val="362272345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marL="0" indent="0"/>
            <a:r>
              <a:rPr lang="en-US" b="1" dirty="0" smtClean="0"/>
              <a:t>Calibration Service Request</a:t>
            </a:r>
            <a:endParaRPr lang="en-US" b="1" dirty="0"/>
          </a:p>
        </p:txBody>
      </p:sp>
      <p:sp>
        <p:nvSpPr>
          <p:cNvPr id="5" name="Slide Number Placeholder 4"/>
          <p:cNvSpPr>
            <a:spLocks noGrp="1"/>
          </p:cNvSpPr>
          <p:nvPr>
            <p:ph type="sldNum" sz="quarter" idx="10"/>
          </p:nvPr>
        </p:nvSpPr>
        <p:spPr/>
        <p:txBody>
          <a:bodyPr/>
          <a:lstStyle/>
          <a:p>
            <a:fld id="{EA7C8D44-3667-46F6-9772-CC52308E2A7F}" type="slidenum">
              <a:rPr lang="en-US" smtClean="0"/>
              <a:pPr/>
              <a:t>29</a:t>
            </a:fld>
            <a:endParaRPr lang="en-US" dirty="0"/>
          </a:p>
        </p:txBody>
      </p:sp>
      <p:sp>
        <p:nvSpPr>
          <p:cNvPr id="7" name="Content Placeholder 2"/>
          <p:cNvSpPr>
            <a:spLocks noGrp="1"/>
          </p:cNvSpPr>
          <p:nvPr>
            <p:ph idx="1"/>
          </p:nvPr>
        </p:nvSpPr>
        <p:spPr>
          <a:xfrm>
            <a:off x="336550" y="1366842"/>
            <a:ext cx="8483600" cy="4968875"/>
          </a:xfrm>
        </p:spPr>
        <p:txBody>
          <a:bodyPr>
            <a:noAutofit/>
          </a:bodyPr>
          <a:lstStyle/>
          <a:p>
            <a:pPr marL="514350" indent="-514350">
              <a:buFont typeface="+mj-lt"/>
              <a:buAutoNum type="arabicParenR"/>
            </a:pPr>
            <a:r>
              <a:rPr lang="en-US" sz="2800" dirty="0" smtClean="0"/>
              <a:t>Complete the Maintenance-CAL service request</a:t>
            </a:r>
          </a:p>
          <a:p>
            <a:pPr marL="514350" indent="-514350">
              <a:buFont typeface="+mj-lt"/>
              <a:buAutoNum type="arabicParenR"/>
            </a:pPr>
            <a:r>
              <a:rPr lang="en-US" dirty="0" smtClean="0"/>
              <a:t>Select  Maintenance-CAL in the ‘type’ field</a:t>
            </a:r>
          </a:p>
          <a:p>
            <a:pPr marL="514350" indent="-514350">
              <a:buFont typeface="+mj-lt"/>
              <a:buAutoNum type="arabicParenR"/>
            </a:pPr>
            <a:r>
              <a:rPr lang="en-US" dirty="0" smtClean="0"/>
              <a:t>Evacuate the TMDE item to the calibration facility</a:t>
            </a:r>
          </a:p>
          <a:p>
            <a:pPr marL="514350" indent="-514350">
              <a:buFont typeface="+mj-lt"/>
              <a:buAutoNum type="arabicParenR"/>
            </a:pPr>
            <a:r>
              <a:rPr lang="en-US" sz="2800" dirty="0" smtClean="0"/>
              <a:t>Receive the TMDE item from the calibration facility</a:t>
            </a:r>
          </a:p>
          <a:p>
            <a:pPr marL="514350" indent="-514350">
              <a:buFont typeface="+mj-lt"/>
              <a:buAutoNum type="arabicParenR"/>
            </a:pPr>
            <a:r>
              <a:rPr lang="en-US" sz="2800" dirty="0" smtClean="0"/>
              <a:t>Set the ‘status’ field to CLOSED and save again</a:t>
            </a:r>
          </a:p>
          <a:p>
            <a:pPr marL="514350" indent="-514350">
              <a:buFont typeface="+mj-lt"/>
              <a:buAutoNum type="arabicParenR"/>
            </a:pPr>
            <a:r>
              <a:rPr lang="en-US" dirty="0" smtClean="0"/>
              <a:t>You must now </a:t>
            </a:r>
            <a:r>
              <a:rPr lang="en-US" b="1" i="1" u="sng" dirty="0" smtClean="0"/>
              <a:t>manually transfer </a:t>
            </a:r>
            <a:r>
              <a:rPr lang="en-US" dirty="0" smtClean="0"/>
              <a:t>the Maintenance-CAL service request to the PM/CAL Scheduling form</a:t>
            </a:r>
            <a:endParaRPr lang="en-US" sz="2800" dirty="0" smtClean="0"/>
          </a:p>
          <a:p>
            <a:endParaRPr lang="en-US" sz="2800" b="1" u="sng" dirty="0" smtClean="0"/>
          </a:p>
          <a:p>
            <a:endParaRPr lang="en-US" sz="3600" dirty="0" smtClean="0"/>
          </a:p>
          <a:p>
            <a:endParaRPr lang="en-US" sz="3600" dirty="0"/>
          </a:p>
          <a:p>
            <a:endParaRPr lang="en-US" sz="3600" dirty="0"/>
          </a:p>
          <a:p>
            <a:endParaRPr lang="en-US" sz="3600" dirty="0" smtClean="0"/>
          </a:p>
          <a:p>
            <a:endParaRPr lang="en-US" sz="2400" dirty="0"/>
          </a:p>
        </p:txBody>
      </p:sp>
    </p:spTree>
    <p:extLst>
      <p:ext uri="{BB962C8B-B14F-4D97-AF65-F5344CB8AC3E}">
        <p14:creationId xmlns:p14="http://schemas.microsoft.com/office/powerpoint/2010/main" val="95787861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marL="0" indent="0"/>
            <a:r>
              <a:rPr lang="en-US" b="1" dirty="0" smtClean="0"/>
              <a:t>Calibration Service Request</a:t>
            </a:r>
            <a:endParaRPr lang="en-US" b="1" dirty="0"/>
          </a:p>
        </p:txBody>
      </p:sp>
      <p:sp>
        <p:nvSpPr>
          <p:cNvPr id="5" name="Slide Number Placeholder 4"/>
          <p:cNvSpPr>
            <a:spLocks noGrp="1"/>
          </p:cNvSpPr>
          <p:nvPr>
            <p:ph type="sldNum" sz="quarter" idx="10"/>
          </p:nvPr>
        </p:nvSpPr>
        <p:spPr/>
        <p:txBody>
          <a:bodyPr/>
          <a:lstStyle/>
          <a:p>
            <a:fld id="{EA7C8D44-3667-46F6-9772-CC52308E2A7F}" type="slidenum">
              <a:rPr lang="en-US" smtClean="0"/>
              <a:pPr/>
              <a:t>30</a:t>
            </a:fld>
            <a:endParaRPr lang="en-US" dirty="0"/>
          </a:p>
        </p:txBody>
      </p:sp>
      <p:pic>
        <p:nvPicPr>
          <p:cNvPr id="1026" name="Picture 1"/>
          <p:cNvPicPr>
            <a:picLocks noChangeAspect="1" noChangeArrowheads="1"/>
          </p:cNvPicPr>
          <p:nvPr/>
        </p:nvPicPr>
        <p:blipFill>
          <a:blip r:embed="rId2">
            <a:extLst>
              <a:ext uri="{28A0092B-C50C-407E-A947-70E740481C1C}">
                <a14:useLocalDpi xmlns:a14="http://schemas.microsoft.com/office/drawing/2010/main" val="0"/>
              </a:ext>
            </a:extLst>
          </a:blip>
          <a:srcRect r="50235" b="11383"/>
          <a:stretch>
            <a:fillRect/>
          </a:stretch>
        </p:blipFill>
        <p:spPr bwMode="auto">
          <a:xfrm>
            <a:off x="838199" y="1356522"/>
            <a:ext cx="7848601" cy="5395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21"/>
          <p:cNvSpPr>
            <a:spLocks noChangeArrowheads="1"/>
          </p:cNvSpPr>
          <p:nvPr/>
        </p:nvSpPr>
        <p:spPr bwMode="auto">
          <a:xfrm>
            <a:off x="6629400" y="2590800"/>
            <a:ext cx="1676400" cy="457200"/>
          </a:xfrm>
          <a:prstGeom prst="rect">
            <a:avLst/>
          </a:prstGeom>
          <a:noFill/>
          <a:ln w="76200" algn="ctr">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dirty="0">
              <a:latin typeface="Calibri" pitchFamily="34" charset="0"/>
            </a:endParaRPr>
          </a:p>
        </p:txBody>
      </p:sp>
      <p:sp>
        <p:nvSpPr>
          <p:cNvPr id="7" name="Rectangle 21"/>
          <p:cNvSpPr>
            <a:spLocks noChangeArrowheads="1"/>
          </p:cNvSpPr>
          <p:nvPr/>
        </p:nvSpPr>
        <p:spPr bwMode="auto">
          <a:xfrm>
            <a:off x="1524000" y="1709214"/>
            <a:ext cx="381000" cy="317360"/>
          </a:xfrm>
          <a:prstGeom prst="rect">
            <a:avLst/>
          </a:prstGeom>
          <a:noFill/>
          <a:ln w="76200" algn="ctr">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dirty="0">
              <a:latin typeface="Calibri" pitchFamily="34" charset="0"/>
            </a:endParaRPr>
          </a:p>
        </p:txBody>
      </p:sp>
      <p:sp>
        <p:nvSpPr>
          <p:cNvPr id="8" name="Rectangle 21"/>
          <p:cNvSpPr>
            <a:spLocks noChangeArrowheads="1"/>
          </p:cNvSpPr>
          <p:nvPr/>
        </p:nvSpPr>
        <p:spPr bwMode="auto">
          <a:xfrm>
            <a:off x="4648200" y="5486399"/>
            <a:ext cx="3657600" cy="950917"/>
          </a:xfrm>
          <a:prstGeom prst="rect">
            <a:avLst/>
          </a:prstGeom>
          <a:noFill/>
          <a:ln w="76200" algn="ctr">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dirty="0">
              <a:latin typeface="Calibri" pitchFamily="34" charset="0"/>
            </a:endParaRPr>
          </a:p>
        </p:txBody>
      </p:sp>
      <p:sp>
        <p:nvSpPr>
          <p:cNvPr id="9" name="Rectangle 21"/>
          <p:cNvSpPr>
            <a:spLocks noChangeArrowheads="1"/>
          </p:cNvSpPr>
          <p:nvPr/>
        </p:nvSpPr>
        <p:spPr bwMode="auto">
          <a:xfrm>
            <a:off x="990600" y="4054344"/>
            <a:ext cx="3581400" cy="670055"/>
          </a:xfrm>
          <a:prstGeom prst="rect">
            <a:avLst/>
          </a:prstGeom>
          <a:noFill/>
          <a:ln w="76200" algn="ctr">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dirty="0">
              <a:latin typeface="Calibri" pitchFamily="34" charset="0"/>
            </a:endParaRPr>
          </a:p>
        </p:txBody>
      </p:sp>
    </p:spTree>
    <p:extLst>
      <p:ext uri="{BB962C8B-B14F-4D97-AF65-F5344CB8AC3E}">
        <p14:creationId xmlns:p14="http://schemas.microsoft.com/office/powerpoint/2010/main" val="17290620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 fill="hold"/>
                                        <p:tgtEl>
                                          <p:spTgt spid="9"/>
                                        </p:tgtEl>
                                        <p:attrNameLst>
                                          <p:attrName>ppt_w</p:attrName>
                                        </p:attrNameLst>
                                      </p:cBhvr>
                                      <p:tavLst>
                                        <p:tav tm="0">
                                          <p:val>
                                            <p:fltVal val="0"/>
                                          </p:val>
                                        </p:tav>
                                        <p:tav tm="100000">
                                          <p:val>
                                            <p:strVal val="#ppt_w"/>
                                          </p:val>
                                        </p:tav>
                                      </p:tavLst>
                                    </p:anim>
                                    <p:anim calcmode="lin" valueType="num">
                                      <p:cBhvr>
                                        <p:cTn id="15" dur="500" fill="hold"/>
                                        <p:tgtEl>
                                          <p:spTgt spid="9"/>
                                        </p:tgtEl>
                                        <p:attrNameLst>
                                          <p:attrName>ppt_h</p:attrName>
                                        </p:attrNameLst>
                                      </p:cBhvr>
                                      <p:tavLst>
                                        <p:tav tm="0">
                                          <p:val>
                                            <p:fltVal val="0"/>
                                          </p:val>
                                        </p:tav>
                                        <p:tav tm="100000">
                                          <p:val>
                                            <p:strVal val="#ppt_h"/>
                                          </p:val>
                                        </p:tav>
                                      </p:tavLst>
                                    </p:anim>
                                    <p:animEffect transition="in" filter="fade">
                                      <p:cBhvr>
                                        <p:cTn id="16" dur="500"/>
                                        <p:tgtEl>
                                          <p:spTgt spid="9"/>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Effect transition="in" filter="fade">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fltVal val="0"/>
                                          </p:val>
                                        </p:tav>
                                        <p:tav tm="100000">
                                          <p:val>
                                            <p:strVal val="#ppt_h"/>
                                          </p:val>
                                        </p:tav>
                                      </p:tavLst>
                                    </p:anim>
                                    <p:animEffect transition="in" filter="fade">
                                      <p:cBhvr>
                                        <p:cTn id="3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marL="0" indent="0"/>
            <a:r>
              <a:rPr lang="en-US" b="1" dirty="0" smtClean="0"/>
              <a:t>Calibration Service Request</a:t>
            </a:r>
            <a:endParaRPr lang="en-US" b="1" dirty="0"/>
          </a:p>
        </p:txBody>
      </p:sp>
      <p:sp>
        <p:nvSpPr>
          <p:cNvPr id="5" name="Slide Number Placeholder 4"/>
          <p:cNvSpPr>
            <a:spLocks noGrp="1"/>
          </p:cNvSpPr>
          <p:nvPr>
            <p:ph type="sldNum" sz="quarter" idx="10"/>
          </p:nvPr>
        </p:nvSpPr>
        <p:spPr/>
        <p:txBody>
          <a:bodyPr/>
          <a:lstStyle/>
          <a:p>
            <a:fld id="{EA7C8D44-3667-46F6-9772-CC52308E2A7F}" type="slidenum">
              <a:rPr lang="en-US" smtClean="0"/>
              <a:pPr/>
              <a:t>31</a:t>
            </a:fld>
            <a:endParaRPr lang="en-US" dirty="0"/>
          </a:p>
        </p:txBody>
      </p:sp>
      <p:pic>
        <p:nvPicPr>
          <p:cNvPr id="2050" name="Picture 1"/>
          <p:cNvPicPr>
            <a:picLocks noChangeAspect="1" noChangeArrowheads="1"/>
          </p:cNvPicPr>
          <p:nvPr/>
        </p:nvPicPr>
        <p:blipFill>
          <a:blip r:embed="rId2">
            <a:extLst>
              <a:ext uri="{28A0092B-C50C-407E-A947-70E740481C1C}">
                <a14:useLocalDpi xmlns:a14="http://schemas.microsoft.com/office/drawing/2010/main" val="0"/>
              </a:ext>
            </a:extLst>
          </a:blip>
          <a:srcRect r="50032" b="11725"/>
          <a:stretch>
            <a:fillRect/>
          </a:stretch>
        </p:blipFill>
        <p:spPr bwMode="auto">
          <a:xfrm>
            <a:off x="851672" y="1371600"/>
            <a:ext cx="7758928" cy="533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21"/>
          <p:cNvSpPr>
            <a:spLocks noChangeArrowheads="1"/>
          </p:cNvSpPr>
          <p:nvPr/>
        </p:nvSpPr>
        <p:spPr bwMode="auto">
          <a:xfrm>
            <a:off x="6491654" y="2286000"/>
            <a:ext cx="1676400" cy="381000"/>
          </a:xfrm>
          <a:prstGeom prst="rect">
            <a:avLst/>
          </a:prstGeom>
          <a:noFill/>
          <a:ln w="76200" algn="ctr">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dirty="0">
              <a:latin typeface="Calibri" pitchFamily="34" charset="0"/>
            </a:endParaRPr>
          </a:p>
        </p:txBody>
      </p:sp>
      <p:sp>
        <p:nvSpPr>
          <p:cNvPr id="3" name="Oval 2"/>
          <p:cNvSpPr/>
          <p:nvPr/>
        </p:nvSpPr>
        <p:spPr bwMode="auto">
          <a:xfrm>
            <a:off x="1219200" y="2723358"/>
            <a:ext cx="5867400" cy="1905000"/>
          </a:xfrm>
          <a:prstGeom prst="ellipse">
            <a:avLst/>
          </a:prstGeom>
          <a:solidFill>
            <a:srgbClr val="FFFF00"/>
          </a:solidFill>
          <a:ln w="28575"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chemeClr val="tx1"/>
                </a:solidFill>
                <a:effectLst/>
                <a:latin typeface="Arial" charset="0"/>
              </a:rPr>
              <a:t>Your</a:t>
            </a:r>
            <a:r>
              <a:rPr kumimoji="0" lang="en-US" sz="1800" b="1" i="0" u="none" strike="noStrike" cap="none" normalizeH="0" dirty="0" smtClean="0">
                <a:ln>
                  <a:noFill/>
                </a:ln>
                <a:solidFill>
                  <a:schemeClr val="tx1"/>
                </a:solidFill>
                <a:effectLst/>
                <a:latin typeface="Arial" charset="0"/>
              </a:rPr>
              <a:t> service request has been created. You can make a copy and evacuate the item to the calibration facility.</a:t>
            </a:r>
            <a:endParaRPr kumimoji="0" lang="en-US" sz="1800" b="1" i="0" u="none" strike="noStrike" cap="none" normalizeH="0" baseline="0" dirty="0" smtClean="0">
              <a:ln>
                <a:noFill/>
              </a:ln>
              <a:solidFill>
                <a:schemeClr val="tx1"/>
              </a:solidFill>
              <a:effectLst/>
              <a:latin typeface="Arial" charset="0"/>
            </a:endParaRPr>
          </a:p>
        </p:txBody>
      </p:sp>
    </p:spTree>
    <p:extLst>
      <p:ext uri="{BB962C8B-B14F-4D97-AF65-F5344CB8AC3E}">
        <p14:creationId xmlns:p14="http://schemas.microsoft.com/office/powerpoint/2010/main" val="23245409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100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marL="0" indent="0"/>
            <a:r>
              <a:rPr lang="en-US" b="1" dirty="0" smtClean="0"/>
              <a:t>Calibration Service Request</a:t>
            </a:r>
            <a:endParaRPr lang="en-US" b="1" dirty="0"/>
          </a:p>
        </p:txBody>
      </p:sp>
      <p:sp>
        <p:nvSpPr>
          <p:cNvPr id="5" name="Slide Number Placeholder 4"/>
          <p:cNvSpPr>
            <a:spLocks noGrp="1"/>
          </p:cNvSpPr>
          <p:nvPr>
            <p:ph type="sldNum" sz="quarter" idx="10"/>
          </p:nvPr>
        </p:nvSpPr>
        <p:spPr/>
        <p:txBody>
          <a:bodyPr/>
          <a:lstStyle/>
          <a:p>
            <a:fld id="{EA7C8D44-3667-46F6-9772-CC52308E2A7F}" type="slidenum">
              <a:rPr lang="en-US" smtClean="0"/>
              <a:pPr/>
              <a:t>32</a:t>
            </a:fld>
            <a:endParaRPr lang="en-US" dirty="0"/>
          </a:p>
        </p:txBody>
      </p:sp>
      <p:pic>
        <p:nvPicPr>
          <p:cNvPr id="3074" name="Picture 1"/>
          <p:cNvPicPr>
            <a:picLocks noChangeAspect="1" noChangeArrowheads="1"/>
          </p:cNvPicPr>
          <p:nvPr/>
        </p:nvPicPr>
        <p:blipFill>
          <a:blip r:embed="rId2">
            <a:extLst>
              <a:ext uri="{28A0092B-C50C-407E-A947-70E740481C1C}">
                <a14:useLocalDpi xmlns:a14="http://schemas.microsoft.com/office/drawing/2010/main" val="0"/>
              </a:ext>
            </a:extLst>
          </a:blip>
          <a:srcRect r="49840" b="11752"/>
          <a:stretch>
            <a:fillRect/>
          </a:stretch>
        </p:blipFill>
        <p:spPr bwMode="auto">
          <a:xfrm>
            <a:off x="759898" y="1371600"/>
            <a:ext cx="8003102" cy="533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Oval 5"/>
          <p:cNvSpPr/>
          <p:nvPr/>
        </p:nvSpPr>
        <p:spPr bwMode="auto">
          <a:xfrm>
            <a:off x="914400" y="4267200"/>
            <a:ext cx="6858000" cy="1905000"/>
          </a:xfrm>
          <a:prstGeom prst="ellipse">
            <a:avLst/>
          </a:prstGeom>
          <a:solidFill>
            <a:srgbClr val="FFFF00"/>
          </a:solidFill>
          <a:ln w="28575"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lang="en-US" b="1" dirty="0" smtClean="0">
                <a:latin typeface="Arial" charset="0"/>
              </a:rPr>
              <a:t>You received the item back from the calibration facility. Set the ‘Status’ field to </a:t>
            </a:r>
            <a:r>
              <a:rPr lang="en-US" b="1" dirty="0" smtClean="0">
                <a:solidFill>
                  <a:srgbClr val="FF0000"/>
                </a:solidFill>
                <a:latin typeface="Arial" charset="0"/>
              </a:rPr>
              <a:t>CLOSED </a:t>
            </a:r>
            <a:r>
              <a:rPr lang="en-US" b="1" dirty="0" smtClean="0">
                <a:latin typeface="Arial" charset="0"/>
              </a:rPr>
              <a:t>and transfer the information to the PM/CAL Scheduling form</a:t>
            </a:r>
            <a:endParaRPr kumimoji="0" lang="en-US" sz="1800" b="1" i="0" u="none" strike="noStrike" cap="none" normalizeH="0" baseline="0" dirty="0" smtClean="0">
              <a:ln>
                <a:noFill/>
              </a:ln>
              <a:effectLst/>
              <a:latin typeface="Arial" charset="0"/>
            </a:endParaRPr>
          </a:p>
        </p:txBody>
      </p:sp>
      <p:sp>
        <p:nvSpPr>
          <p:cNvPr id="3" name="Oval 2"/>
          <p:cNvSpPr/>
          <p:nvPr/>
        </p:nvSpPr>
        <p:spPr bwMode="auto">
          <a:xfrm>
            <a:off x="6553200" y="2729221"/>
            <a:ext cx="1752600" cy="623579"/>
          </a:xfrm>
          <a:prstGeom prst="ellipse">
            <a:avLst/>
          </a:prstGeom>
          <a:noFill/>
          <a:ln w="76200"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charset="0"/>
            </a:endParaRPr>
          </a:p>
        </p:txBody>
      </p:sp>
    </p:spTree>
    <p:extLst>
      <p:ext uri="{BB962C8B-B14F-4D97-AF65-F5344CB8AC3E}">
        <p14:creationId xmlns:p14="http://schemas.microsoft.com/office/powerpoint/2010/main" val="15463151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ppt_w</p:attrName>
                                        </p:attrNameLst>
                                      </p:cBhvr>
                                      <p:tavLst>
                                        <p:tav tm="0" fmla="#ppt_w*sin(2.5*pi*$)">
                                          <p:val>
                                            <p:fltVal val="0"/>
                                          </p:val>
                                        </p:tav>
                                        <p:tav tm="100000">
                                          <p:val>
                                            <p:fltVal val="1"/>
                                          </p:val>
                                        </p:tav>
                                      </p:tavLst>
                                    </p:anim>
                                    <p:anim calcmode="lin" valueType="num">
                                      <p:cBhvr>
                                        <p:cTn id="9" dur="2000" fill="hold"/>
                                        <p:tgtEl>
                                          <p:spTgt spid="6"/>
                                        </p:tgtEl>
                                        <p:attrNameLst>
                                          <p:attrName>ppt_h</p:attrName>
                                        </p:attrNameLst>
                                      </p:cBhvr>
                                      <p:tavLst>
                                        <p:tav tm="0">
                                          <p:val>
                                            <p:strVal val="#ppt_h"/>
                                          </p:val>
                                        </p:tav>
                                        <p:tav tm="100000">
                                          <p:val>
                                            <p:strVal val="#ppt_h"/>
                                          </p:val>
                                        </p:tav>
                                      </p:tavLst>
                                    </p:anim>
                                  </p:childTnLst>
                                </p:cTn>
                              </p:par>
                            </p:childTnLst>
                          </p:cTn>
                        </p:par>
                        <p:par>
                          <p:cTn id="10" fill="hold">
                            <p:stCondLst>
                              <p:cond delay="2000"/>
                            </p:stCondLst>
                            <p:childTnLst>
                              <p:par>
                                <p:cTn id="11" presetID="2" presetClass="entr" presetSubtype="9"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0-#ppt_w/2"/>
                                          </p:val>
                                        </p:tav>
                                        <p:tav tm="100000">
                                          <p:val>
                                            <p:strVal val="#ppt_x"/>
                                          </p:val>
                                        </p:tav>
                                      </p:tavLst>
                                    </p:anim>
                                    <p:anim calcmode="lin" valueType="num">
                                      <p:cBhvr additive="base">
                                        <p:cTn id="14" dur="5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C:\Documents and Settings\EBlumenstock\My Documents\Microsoft Clip Organizer\j0078622.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10000" y="2895600"/>
            <a:ext cx="159385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2590800" y="1219199"/>
            <a:ext cx="3886199" cy="1524001"/>
          </a:xfrm>
          <a:prstGeom prst="rect">
            <a:avLst/>
          </a:prstGeom>
          <a:noFill/>
        </p:spPr>
        <p:txBody>
          <a:bodyPr wrap="none">
            <a:prstTxWarp prst="textChevron">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sz="5400" b="1" spc="50" dirty="0">
                <a:ln w="11430">
                  <a:solidFill>
                    <a:srgbClr val="000099"/>
                  </a:solidFill>
                </a:ln>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Questions ?</a:t>
            </a:r>
          </a:p>
        </p:txBody>
      </p:sp>
      <p:sp>
        <p:nvSpPr>
          <p:cNvPr id="4" name="Title 1"/>
          <p:cNvSpPr txBox="1">
            <a:spLocks/>
          </p:cNvSpPr>
          <p:nvPr/>
        </p:nvSpPr>
        <p:spPr>
          <a:xfrm>
            <a:off x="685802" y="114304"/>
            <a:ext cx="8107363" cy="1038225"/>
          </a:xfrm>
          <a:prstGeom prst="rect">
            <a:avLst/>
          </a:prstGeom>
        </p:spPr>
        <p:txBody>
          <a:bodyPr/>
          <a:lstStyle>
            <a:lvl1pPr algn="ctr" rtl="0" eaLnBrk="1" fontAlgn="base" hangingPunct="1">
              <a:spcBef>
                <a:spcPct val="0"/>
              </a:spcBef>
              <a:spcAft>
                <a:spcPct val="0"/>
              </a:spcAft>
              <a:defRPr sz="3300" b="1" i="1">
                <a:solidFill>
                  <a:schemeClr val="tx2"/>
                </a:solidFill>
                <a:latin typeface="+mj-lt"/>
                <a:ea typeface="+mj-ea"/>
                <a:cs typeface="+mj-cs"/>
              </a:defRPr>
            </a:lvl1pPr>
            <a:lvl2pPr algn="ctr" rtl="0" eaLnBrk="1" fontAlgn="base" hangingPunct="1">
              <a:spcBef>
                <a:spcPct val="0"/>
              </a:spcBef>
              <a:spcAft>
                <a:spcPct val="0"/>
              </a:spcAft>
              <a:defRPr sz="3300" b="1" i="1">
                <a:solidFill>
                  <a:schemeClr val="tx2"/>
                </a:solidFill>
                <a:latin typeface="Times New Roman" pitchFamily="18" charset="0"/>
              </a:defRPr>
            </a:lvl2pPr>
            <a:lvl3pPr algn="ctr" rtl="0" eaLnBrk="1" fontAlgn="base" hangingPunct="1">
              <a:spcBef>
                <a:spcPct val="0"/>
              </a:spcBef>
              <a:spcAft>
                <a:spcPct val="0"/>
              </a:spcAft>
              <a:defRPr sz="3300" b="1" i="1">
                <a:solidFill>
                  <a:schemeClr val="tx2"/>
                </a:solidFill>
                <a:latin typeface="Times New Roman" pitchFamily="18" charset="0"/>
              </a:defRPr>
            </a:lvl3pPr>
            <a:lvl4pPr algn="ctr" rtl="0" eaLnBrk="1" fontAlgn="base" hangingPunct="1">
              <a:spcBef>
                <a:spcPct val="0"/>
              </a:spcBef>
              <a:spcAft>
                <a:spcPct val="0"/>
              </a:spcAft>
              <a:defRPr sz="3300" b="1" i="1">
                <a:solidFill>
                  <a:schemeClr val="tx2"/>
                </a:solidFill>
                <a:latin typeface="Times New Roman" pitchFamily="18" charset="0"/>
              </a:defRPr>
            </a:lvl4pPr>
            <a:lvl5pPr algn="ctr" rtl="0" eaLnBrk="1" fontAlgn="base" hangingPunct="1">
              <a:spcBef>
                <a:spcPct val="0"/>
              </a:spcBef>
              <a:spcAft>
                <a:spcPct val="0"/>
              </a:spcAft>
              <a:defRPr sz="3300" b="1" i="1">
                <a:solidFill>
                  <a:schemeClr val="tx2"/>
                </a:solidFill>
                <a:latin typeface="Times New Roman" pitchFamily="18" charset="0"/>
              </a:defRPr>
            </a:lvl5pPr>
            <a:lvl6pPr marL="342900" algn="ctr" rtl="0" eaLnBrk="1" fontAlgn="base" hangingPunct="1">
              <a:spcBef>
                <a:spcPct val="0"/>
              </a:spcBef>
              <a:spcAft>
                <a:spcPct val="0"/>
              </a:spcAft>
              <a:defRPr sz="3300" b="1" i="1">
                <a:solidFill>
                  <a:schemeClr val="tx2"/>
                </a:solidFill>
                <a:latin typeface="Times New Roman" pitchFamily="18" charset="0"/>
              </a:defRPr>
            </a:lvl6pPr>
            <a:lvl7pPr marL="685800" algn="ctr" rtl="0" eaLnBrk="1" fontAlgn="base" hangingPunct="1">
              <a:spcBef>
                <a:spcPct val="0"/>
              </a:spcBef>
              <a:spcAft>
                <a:spcPct val="0"/>
              </a:spcAft>
              <a:defRPr sz="3300" b="1" i="1">
                <a:solidFill>
                  <a:schemeClr val="tx2"/>
                </a:solidFill>
                <a:latin typeface="Times New Roman" pitchFamily="18" charset="0"/>
              </a:defRPr>
            </a:lvl7pPr>
            <a:lvl8pPr marL="1028700" algn="ctr" rtl="0" eaLnBrk="1" fontAlgn="base" hangingPunct="1">
              <a:spcBef>
                <a:spcPct val="0"/>
              </a:spcBef>
              <a:spcAft>
                <a:spcPct val="0"/>
              </a:spcAft>
              <a:defRPr sz="3300" b="1" i="1">
                <a:solidFill>
                  <a:schemeClr val="tx2"/>
                </a:solidFill>
                <a:latin typeface="Times New Roman" pitchFamily="18" charset="0"/>
              </a:defRPr>
            </a:lvl8pPr>
            <a:lvl9pPr marL="1371600" algn="ctr" rtl="0" eaLnBrk="1" fontAlgn="base" hangingPunct="1">
              <a:spcBef>
                <a:spcPct val="0"/>
              </a:spcBef>
              <a:spcAft>
                <a:spcPct val="0"/>
              </a:spcAft>
              <a:defRPr sz="3300" b="1" i="1">
                <a:solidFill>
                  <a:schemeClr val="tx2"/>
                </a:solidFill>
                <a:latin typeface="Times New Roman" pitchFamily="18" charset="0"/>
              </a:defRPr>
            </a:lvl9pPr>
          </a:lstStyle>
          <a:p>
            <a:r>
              <a:rPr lang="en-US" dirty="0">
                <a:solidFill>
                  <a:schemeClr val="tx1"/>
                </a:solidFill>
              </a:rPr>
              <a:t>Calibrations Program</a:t>
            </a:r>
            <a:endParaRPr lang="en-US" kern="0" dirty="0">
              <a:solidFill>
                <a:schemeClr val="tx1"/>
              </a:solidFill>
            </a:endParaRPr>
          </a:p>
        </p:txBody>
      </p:sp>
    </p:spTree>
    <p:extLst>
      <p:ext uri="{BB962C8B-B14F-4D97-AF65-F5344CB8AC3E}">
        <p14:creationId xmlns:p14="http://schemas.microsoft.com/office/powerpoint/2010/main" val="1533416026"/>
      </p:ext>
    </p:extLst>
  </p:cSld>
  <p:clrMapOvr>
    <a:masterClrMapping/>
  </p:clrMapOvr>
  <p:transition spd="slow"/>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685802" y="152400"/>
            <a:ext cx="8107363" cy="847729"/>
          </a:xfrm>
        </p:spPr>
        <p:txBody>
          <a:bodyPr>
            <a:noAutofit/>
          </a:bodyPr>
          <a:lstStyle/>
          <a:p>
            <a:r>
              <a:rPr lang="en-US" sz="5400" b="1" dirty="0" smtClean="0">
                <a:solidFill>
                  <a:srgbClr val="C00000"/>
                </a:solidFill>
                <a:effectLst>
                  <a:outerShdw blurRad="38100" dist="38100" dir="2700000" algn="tl">
                    <a:srgbClr val="000000">
                      <a:alpha val="43137"/>
                    </a:srgbClr>
                  </a:outerShdw>
                </a:effectLst>
                <a:latin typeface="Calibri" pitchFamily="34" charset="0"/>
                <a:cs typeface="Arial" charset="0"/>
              </a:rPr>
              <a:t>     </a:t>
            </a:r>
            <a:r>
              <a:rPr lang="en-US" b="1" dirty="0" smtClean="0">
                <a:cs typeface="Arial" charset="0"/>
              </a:rPr>
              <a:t>Practical Application</a:t>
            </a:r>
            <a:endParaRPr lang="en-US" dirty="0"/>
          </a:p>
        </p:txBody>
      </p:sp>
      <p:sp>
        <p:nvSpPr>
          <p:cNvPr id="3" name="Content Placeholder 2"/>
          <p:cNvSpPr>
            <a:spLocks noGrp="1"/>
          </p:cNvSpPr>
          <p:nvPr>
            <p:ph idx="1"/>
          </p:nvPr>
        </p:nvSpPr>
        <p:spPr>
          <a:xfrm>
            <a:off x="914400" y="1631993"/>
            <a:ext cx="8229600" cy="4968875"/>
          </a:xfrm>
          <a:noFill/>
          <a:ln w="9525">
            <a:noFill/>
            <a:miter lim="800000"/>
            <a:headEnd/>
            <a:tailEnd/>
          </a:ln>
        </p:spPr>
        <p:txBody>
          <a:bodyPr vert="horz" wrap="square" lIns="91440" tIns="45720" rIns="91440" bIns="45720" numCol="1" anchor="t" anchorCtr="0" compatLnSpc="1">
            <a:prstTxWarp prst="textNoShape">
              <a:avLst/>
            </a:prstTxWarp>
          </a:bodyPr>
          <a:lstStyle/>
          <a:p>
            <a:r>
              <a:rPr lang="en-US" dirty="0"/>
              <a:t>UPK MNT 201.04.02.04</a:t>
            </a:r>
          </a:p>
          <a:p>
            <a:pPr marL="0" indent="0">
              <a:buNone/>
            </a:pPr>
            <a:endParaRPr lang="en-US" dirty="0"/>
          </a:p>
          <a:p>
            <a:pPr lvl="1"/>
            <a:r>
              <a:rPr lang="en-US" sz="2800" dirty="0"/>
              <a:t>Managing CAL </a:t>
            </a:r>
            <a:r>
              <a:rPr lang="en-US" sz="2800" dirty="0" smtClean="0"/>
              <a:t>Schedules</a:t>
            </a:r>
          </a:p>
          <a:p>
            <a:pPr lvl="1"/>
            <a:endParaRPr lang="en-US" sz="2800" dirty="0"/>
          </a:p>
          <a:p>
            <a:pPr lvl="1"/>
            <a:endParaRPr lang="en-US" sz="1200" dirty="0"/>
          </a:p>
          <a:p>
            <a:r>
              <a:rPr lang="en-US" sz="2800" dirty="0" smtClean="0"/>
              <a:t>Create </a:t>
            </a:r>
            <a:r>
              <a:rPr lang="en-US" sz="2800" dirty="0"/>
              <a:t>a Calibration (Maintenance CAL) Service </a:t>
            </a:r>
            <a:r>
              <a:rPr lang="en-US" sz="2800" dirty="0" smtClean="0"/>
              <a:t>Request</a:t>
            </a:r>
          </a:p>
          <a:p>
            <a:endParaRPr lang="en-US" sz="2800" dirty="0"/>
          </a:p>
          <a:p>
            <a:r>
              <a:rPr lang="en-US" sz="2800" dirty="0"/>
              <a:t>Access and review PMCS/CAL Scheduling </a:t>
            </a:r>
            <a:r>
              <a:rPr lang="en-US" sz="2800" dirty="0" smtClean="0"/>
              <a:t>Form</a:t>
            </a:r>
          </a:p>
          <a:p>
            <a:pPr lvl="1"/>
            <a:r>
              <a:rPr lang="en-US" sz="2000" dirty="0" smtClean="0"/>
              <a:t>This </a:t>
            </a:r>
            <a:r>
              <a:rPr lang="en-US" sz="2000" dirty="0"/>
              <a:t>is where Cal equipment statuses are </a:t>
            </a:r>
            <a:r>
              <a:rPr lang="en-US" sz="2000" dirty="0" smtClean="0"/>
              <a:t>updated</a:t>
            </a:r>
            <a:endParaRPr lang="en-US" sz="2000" dirty="0"/>
          </a:p>
          <a:p>
            <a:endParaRPr lang="en-US" sz="2800" dirty="0"/>
          </a:p>
        </p:txBody>
      </p:sp>
      <p:sp>
        <p:nvSpPr>
          <p:cNvPr id="5" name="Slide Number Placeholder 4"/>
          <p:cNvSpPr>
            <a:spLocks noGrp="1"/>
          </p:cNvSpPr>
          <p:nvPr>
            <p:ph type="sldNum" sz="quarter" idx="10"/>
          </p:nvPr>
        </p:nvSpPr>
        <p:spPr/>
        <p:txBody>
          <a:bodyPr/>
          <a:lstStyle/>
          <a:p>
            <a:fld id="{EA7C8D44-3667-46F6-9772-CC52308E2A7F}" type="slidenum">
              <a:rPr lang="en-US" smtClean="0"/>
              <a:pPr/>
              <a:t>34</a:t>
            </a:fld>
            <a:endParaRPr lang="en-US" dirty="0"/>
          </a:p>
        </p:txBody>
      </p:sp>
    </p:spTree>
    <p:extLst>
      <p:ext uri="{BB962C8B-B14F-4D97-AF65-F5344CB8AC3E}">
        <p14:creationId xmlns:p14="http://schemas.microsoft.com/office/powerpoint/2010/main" val="24605636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p:txBody>
          <a:bodyPr>
            <a:noAutofit/>
          </a:bodyPr>
          <a:lstStyle/>
          <a:p>
            <a:r>
              <a:rPr lang="en-US" sz="5400" b="1" dirty="0" smtClean="0">
                <a:solidFill>
                  <a:srgbClr val="C00000"/>
                </a:solidFill>
                <a:effectLst>
                  <a:outerShdw blurRad="38100" dist="38100" dir="2700000" algn="tl">
                    <a:srgbClr val="000000">
                      <a:alpha val="43137"/>
                    </a:srgbClr>
                  </a:outerShdw>
                </a:effectLst>
                <a:latin typeface="Calibri" pitchFamily="34" charset="0"/>
                <a:cs typeface="Arial" charset="0"/>
              </a:rPr>
              <a:t>     </a:t>
            </a:r>
            <a:r>
              <a:rPr lang="en-US" b="1" dirty="0" smtClean="0">
                <a:cs typeface="Arial" charset="0"/>
              </a:rPr>
              <a:t>Practical Application</a:t>
            </a:r>
            <a:endParaRPr lang="en-US" dirty="0"/>
          </a:p>
        </p:txBody>
      </p:sp>
      <p:sp>
        <p:nvSpPr>
          <p:cNvPr id="3" name="Content Placeholder 2"/>
          <p:cNvSpPr>
            <a:spLocks noGrp="1"/>
          </p:cNvSpPr>
          <p:nvPr>
            <p:ph idx="1"/>
          </p:nvPr>
        </p:nvSpPr>
        <p:spPr>
          <a:xfrm>
            <a:off x="914400" y="1620842"/>
            <a:ext cx="8229600" cy="4968875"/>
          </a:xfrm>
          <a:noFill/>
          <a:ln w="9525">
            <a:noFill/>
            <a:miter lim="800000"/>
            <a:headEnd/>
            <a:tailEnd/>
          </a:ln>
        </p:spPr>
        <p:txBody>
          <a:bodyPr vert="horz" wrap="square" lIns="91440" tIns="45720" rIns="91440" bIns="45720" numCol="1" anchor="t" anchorCtr="0" compatLnSpc="1">
            <a:prstTxWarp prst="textNoShape">
              <a:avLst/>
            </a:prstTxWarp>
          </a:bodyPr>
          <a:lstStyle/>
          <a:p>
            <a:r>
              <a:rPr lang="en-US" dirty="0"/>
              <a:t>UPK MNT 201.05.02.02</a:t>
            </a:r>
          </a:p>
          <a:p>
            <a:endParaRPr lang="en-US" dirty="0"/>
          </a:p>
          <a:p>
            <a:pPr lvl="1"/>
            <a:r>
              <a:rPr lang="en-US" sz="2800" dirty="0"/>
              <a:t>Managing IB Sub-Item Instances</a:t>
            </a:r>
            <a:endParaRPr lang="en-US" sz="1200" dirty="0"/>
          </a:p>
          <a:p>
            <a:pPr marL="428625" lvl="1" indent="0">
              <a:buNone/>
            </a:pPr>
            <a:endParaRPr lang="en-US" sz="2800" dirty="0"/>
          </a:p>
          <a:p>
            <a:pPr lvl="1"/>
            <a:endParaRPr lang="en-US" sz="1200" dirty="0"/>
          </a:p>
          <a:p>
            <a:r>
              <a:rPr lang="en-US" sz="2800" dirty="0" smtClean="0"/>
              <a:t>Create </a:t>
            </a:r>
            <a:r>
              <a:rPr lang="en-US" sz="2800" dirty="0"/>
              <a:t>a Calibration (Maintenance CAL) Service </a:t>
            </a:r>
            <a:r>
              <a:rPr lang="en-US" sz="2800" dirty="0" smtClean="0"/>
              <a:t>Request</a:t>
            </a:r>
          </a:p>
          <a:p>
            <a:endParaRPr lang="en-US" sz="2800" dirty="0"/>
          </a:p>
          <a:p>
            <a:r>
              <a:rPr lang="en-US" sz="2800" dirty="0"/>
              <a:t>Access and review PMCS/CAL Scheduling </a:t>
            </a:r>
            <a:r>
              <a:rPr lang="en-US" sz="2800" dirty="0" smtClean="0"/>
              <a:t>Form</a:t>
            </a:r>
          </a:p>
          <a:p>
            <a:pPr lvl="1"/>
            <a:r>
              <a:rPr lang="en-US" sz="2000" dirty="0" smtClean="0"/>
              <a:t>This </a:t>
            </a:r>
            <a:r>
              <a:rPr lang="en-US" sz="2000" dirty="0"/>
              <a:t>is where Cal equipment statuses are </a:t>
            </a:r>
            <a:r>
              <a:rPr lang="en-US" sz="2000" dirty="0" smtClean="0"/>
              <a:t>updated</a:t>
            </a:r>
            <a:endParaRPr lang="en-US" sz="2000" dirty="0"/>
          </a:p>
          <a:p>
            <a:endParaRPr lang="en-US" sz="2800" dirty="0"/>
          </a:p>
        </p:txBody>
      </p:sp>
      <p:sp>
        <p:nvSpPr>
          <p:cNvPr id="5" name="Slide Number Placeholder 4"/>
          <p:cNvSpPr>
            <a:spLocks noGrp="1"/>
          </p:cNvSpPr>
          <p:nvPr>
            <p:ph type="sldNum" sz="quarter" idx="10"/>
          </p:nvPr>
        </p:nvSpPr>
        <p:spPr/>
        <p:txBody>
          <a:bodyPr/>
          <a:lstStyle/>
          <a:p>
            <a:fld id="{EA7C8D44-3667-46F6-9772-CC52308E2A7F}" type="slidenum">
              <a:rPr lang="en-US" smtClean="0"/>
              <a:pPr/>
              <a:t>35</a:t>
            </a:fld>
            <a:endParaRPr lang="en-US" dirty="0"/>
          </a:p>
        </p:txBody>
      </p:sp>
    </p:spTree>
    <p:extLst>
      <p:ext uri="{BB962C8B-B14F-4D97-AF65-F5344CB8AC3E}">
        <p14:creationId xmlns:p14="http://schemas.microsoft.com/office/powerpoint/2010/main" val="21628479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C:\Documents and Settings\EBlumenstock\My Documents\Microsoft Clip Organizer\j0078622.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10000" y="2895600"/>
            <a:ext cx="159385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2590800" y="1219199"/>
            <a:ext cx="3886199" cy="1524001"/>
          </a:xfrm>
          <a:prstGeom prst="rect">
            <a:avLst/>
          </a:prstGeom>
          <a:noFill/>
        </p:spPr>
        <p:txBody>
          <a:bodyPr wrap="none">
            <a:prstTxWarp prst="textChevron">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sz="5400" b="1" spc="50" dirty="0">
                <a:ln w="11430">
                  <a:solidFill>
                    <a:srgbClr val="000099"/>
                  </a:solidFill>
                </a:ln>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Questions ?</a:t>
            </a:r>
          </a:p>
        </p:txBody>
      </p:sp>
      <p:sp>
        <p:nvSpPr>
          <p:cNvPr id="4" name="Title 1"/>
          <p:cNvSpPr txBox="1">
            <a:spLocks/>
          </p:cNvSpPr>
          <p:nvPr/>
        </p:nvSpPr>
        <p:spPr>
          <a:xfrm>
            <a:off x="685802" y="114304"/>
            <a:ext cx="8107363" cy="1038225"/>
          </a:xfrm>
          <a:prstGeom prst="rect">
            <a:avLst/>
          </a:prstGeom>
        </p:spPr>
        <p:txBody>
          <a:bodyPr/>
          <a:lstStyle>
            <a:lvl1pPr algn="ctr" rtl="0" eaLnBrk="1" fontAlgn="base" hangingPunct="1">
              <a:spcBef>
                <a:spcPct val="0"/>
              </a:spcBef>
              <a:spcAft>
                <a:spcPct val="0"/>
              </a:spcAft>
              <a:defRPr sz="3300" b="1" i="1">
                <a:solidFill>
                  <a:schemeClr val="tx2"/>
                </a:solidFill>
                <a:latin typeface="+mj-lt"/>
                <a:ea typeface="+mj-ea"/>
                <a:cs typeface="+mj-cs"/>
              </a:defRPr>
            </a:lvl1pPr>
            <a:lvl2pPr algn="ctr" rtl="0" eaLnBrk="1" fontAlgn="base" hangingPunct="1">
              <a:spcBef>
                <a:spcPct val="0"/>
              </a:spcBef>
              <a:spcAft>
                <a:spcPct val="0"/>
              </a:spcAft>
              <a:defRPr sz="3300" b="1" i="1">
                <a:solidFill>
                  <a:schemeClr val="tx2"/>
                </a:solidFill>
                <a:latin typeface="Times New Roman" pitchFamily="18" charset="0"/>
              </a:defRPr>
            </a:lvl2pPr>
            <a:lvl3pPr algn="ctr" rtl="0" eaLnBrk="1" fontAlgn="base" hangingPunct="1">
              <a:spcBef>
                <a:spcPct val="0"/>
              </a:spcBef>
              <a:spcAft>
                <a:spcPct val="0"/>
              </a:spcAft>
              <a:defRPr sz="3300" b="1" i="1">
                <a:solidFill>
                  <a:schemeClr val="tx2"/>
                </a:solidFill>
                <a:latin typeface="Times New Roman" pitchFamily="18" charset="0"/>
              </a:defRPr>
            </a:lvl3pPr>
            <a:lvl4pPr algn="ctr" rtl="0" eaLnBrk="1" fontAlgn="base" hangingPunct="1">
              <a:spcBef>
                <a:spcPct val="0"/>
              </a:spcBef>
              <a:spcAft>
                <a:spcPct val="0"/>
              </a:spcAft>
              <a:defRPr sz="3300" b="1" i="1">
                <a:solidFill>
                  <a:schemeClr val="tx2"/>
                </a:solidFill>
                <a:latin typeface="Times New Roman" pitchFamily="18" charset="0"/>
              </a:defRPr>
            </a:lvl4pPr>
            <a:lvl5pPr algn="ctr" rtl="0" eaLnBrk="1" fontAlgn="base" hangingPunct="1">
              <a:spcBef>
                <a:spcPct val="0"/>
              </a:spcBef>
              <a:spcAft>
                <a:spcPct val="0"/>
              </a:spcAft>
              <a:defRPr sz="3300" b="1" i="1">
                <a:solidFill>
                  <a:schemeClr val="tx2"/>
                </a:solidFill>
                <a:latin typeface="Times New Roman" pitchFamily="18" charset="0"/>
              </a:defRPr>
            </a:lvl5pPr>
            <a:lvl6pPr marL="342900" algn="ctr" rtl="0" eaLnBrk="1" fontAlgn="base" hangingPunct="1">
              <a:spcBef>
                <a:spcPct val="0"/>
              </a:spcBef>
              <a:spcAft>
                <a:spcPct val="0"/>
              </a:spcAft>
              <a:defRPr sz="3300" b="1" i="1">
                <a:solidFill>
                  <a:schemeClr val="tx2"/>
                </a:solidFill>
                <a:latin typeface="Times New Roman" pitchFamily="18" charset="0"/>
              </a:defRPr>
            </a:lvl6pPr>
            <a:lvl7pPr marL="685800" algn="ctr" rtl="0" eaLnBrk="1" fontAlgn="base" hangingPunct="1">
              <a:spcBef>
                <a:spcPct val="0"/>
              </a:spcBef>
              <a:spcAft>
                <a:spcPct val="0"/>
              </a:spcAft>
              <a:defRPr sz="3300" b="1" i="1">
                <a:solidFill>
                  <a:schemeClr val="tx2"/>
                </a:solidFill>
                <a:latin typeface="Times New Roman" pitchFamily="18" charset="0"/>
              </a:defRPr>
            </a:lvl7pPr>
            <a:lvl8pPr marL="1028700" algn="ctr" rtl="0" eaLnBrk="1" fontAlgn="base" hangingPunct="1">
              <a:spcBef>
                <a:spcPct val="0"/>
              </a:spcBef>
              <a:spcAft>
                <a:spcPct val="0"/>
              </a:spcAft>
              <a:defRPr sz="3300" b="1" i="1">
                <a:solidFill>
                  <a:schemeClr val="tx2"/>
                </a:solidFill>
                <a:latin typeface="Times New Roman" pitchFamily="18" charset="0"/>
              </a:defRPr>
            </a:lvl8pPr>
            <a:lvl9pPr marL="1371600" algn="ctr" rtl="0" eaLnBrk="1" fontAlgn="base" hangingPunct="1">
              <a:spcBef>
                <a:spcPct val="0"/>
              </a:spcBef>
              <a:spcAft>
                <a:spcPct val="0"/>
              </a:spcAft>
              <a:defRPr sz="3300" b="1" i="1">
                <a:solidFill>
                  <a:schemeClr val="tx2"/>
                </a:solidFill>
                <a:latin typeface="Times New Roman" pitchFamily="18" charset="0"/>
              </a:defRPr>
            </a:lvl9pPr>
          </a:lstStyle>
          <a:p>
            <a:r>
              <a:rPr lang="en-US" dirty="0">
                <a:solidFill>
                  <a:schemeClr val="tx1"/>
                </a:solidFill>
              </a:rPr>
              <a:t>Calibrations Program</a:t>
            </a:r>
            <a:endParaRPr lang="en-US" kern="0" dirty="0">
              <a:solidFill>
                <a:schemeClr val="tx1"/>
              </a:solidFill>
            </a:endParaRPr>
          </a:p>
        </p:txBody>
      </p:sp>
    </p:spTree>
    <p:extLst>
      <p:ext uri="{BB962C8B-B14F-4D97-AF65-F5344CB8AC3E}">
        <p14:creationId xmlns:p14="http://schemas.microsoft.com/office/powerpoint/2010/main" val="2529467317"/>
      </p:ext>
    </p:extLst>
  </p:cSld>
  <p:clrMapOvr>
    <a:masterClrMapping/>
  </p:clrMapOvr>
  <p:transition spd="slow"/>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Calibration Report</a:t>
            </a:r>
            <a:endParaRPr lang="en-US" dirty="0"/>
          </a:p>
        </p:txBody>
      </p:sp>
      <p:sp>
        <p:nvSpPr>
          <p:cNvPr id="3" name="Content Placeholder 2"/>
          <p:cNvSpPr>
            <a:spLocks noGrp="1"/>
          </p:cNvSpPr>
          <p:nvPr>
            <p:ph idx="1"/>
          </p:nvPr>
        </p:nvSpPr>
        <p:spPr>
          <a:xfrm>
            <a:off x="914400" y="1643144"/>
            <a:ext cx="8153400" cy="4968875"/>
          </a:xfrm>
        </p:spPr>
        <p:txBody>
          <a:bodyPr>
            <a:normAutofit/>
          </a:bodyPr>
          <a:lstStyle/>
          <a:p>
            <a:r>
              <a:rPr lang="en-US" sz="2800" dirty="0" smtClean="0"/>
              <a:t>GCSS-MC Discoverer User Report tracking calibration status for unit-loaded TMDE</a:t>
            </a:r>
          </a:p>
          <a:p>
            <a:endParaRPr lang="en-US" sz="2800" dirty="0" smtClean="0"/>
          </a:p>
          <a:p>
            <a:r>
              <a:rPr lang="en-US" sz="2800" dirty="0" smtClean="0"/>
              <a:t>Updated from PM/CAL Scheduling Form  </a:t>
            </a:r>
          </a:p>
          <a:p>
            <a:endParaRPr lang="en-US" sz="2800" dirty="0" smtClean="0"/>
          </a:p>
          <a:p>
            <a:r>
              <a:rPr lang="en-US" sz="2800" dirty="0" smtClean="0"/>
              <a:t>Stoplight feature highlighting upcoming and past due calibration dates</a:t>
            </a:r>
            <a:endParaRPr lang="en-US" sz="2800" dirty="0"/>
          </a:p>
          <a:p>
            <a:endParaRPr lang="en-US" dirty="0"/>
          </a:p>
          <a:p>
            <a:endParaRPr lang="en-US" dirty="0"/>
          </a:p>
        </p:txBody>
      </p:sp>
      <p:sp>
        <p:nvSpPr>
          <p:cNvPr id="5" name="Slide Number Placeholder 4"/>
          <p:cNvSpPr>
            <a:spLocks noGrp="1"/>
          </p:cNvSpPr>
          <p:nvPr>
            <p:ph type="sldNum" sz="quarter" idx="10"/>
          </p:nvPr>
        </p:nvSpPr>
        <p:spPr/>
        <p:txBody>
          <a:bodyPr/>
          <a:lstStyle/>
          <a:p>
            <a:fld id="{EA7C8D44-3667-46F6-9772-CC52308E2A7F}" type="slidenum">
              <a:rPr lang="en-US" smtClean="0"/>
              <a:pPr/>
              <a:t>37</a:t>
            </a:fld>
            <a:endParaRPr lang="en-US" dirty="0"/>
          </a:p>
        </p:txBody>
      </p:sp>
    </p:spTree>
    <p:extLst>
      <p:ext uri="{BB962C8B-B14F-4D97-AF65-F5344CB8AC3E}">
        <p14:creationId xmlns:p14="http://schemas.microsoft.com/office/powerpoint/2010/main" val="96425149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ounded Rectangle 7"/>
          <p:cNvSpPr/>
          <p:nvPr/>
        </p:nvSpPr>
        <p:spPr bwMode="auto">
          <a:xfrm>
            <a:off x="152400" y="1443081"/>
            <a:ext cx="8686800" cy="838200"/>
          </a:xfrm>
          <a:prstGeom prst="roundRect">
            <a:avLst/>
          </a:prstGeom>
          <a:solidFill>
            <a:srgbClr val="FFFF00"/>
          </a:solidFill>
          <a:ln w="38100" cap="flat" cmpd="sng" algn="ctr">
            <a:solidFill>
              <a:srgbClr val="FF00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fontAlgn="base">
              <a:spcBef>
                <a:spcPct val="0"/>
              </a:spcBef>
              <a:spcAft>
                <a:spcPct val="0"/>
              </a:spcAft>
            </a:pPr>
            <a:r>
              <a:rPr lang="en-US" sz="3200" b="1" dirty="0" smtClean="0">
                <a:latin typeface="Arial" charset="0"/>
              </a:rPr>
              <a:t>PM/CAL Scheduling Form</a:t>
            </a:r>
            <a:endParaRPr lang="en-US" sz="3200" b="1" dirty="0">
              <a:latin typeface="Arial" charset="0"/>
            </a:endParaRPr>
          </a:p>
        </p:txBody>
      </p:sp>
      <p:sp>
        <p:nvSpPr>
          <p:cNvPr id="11" name="Rounded Rectangle 10"/>
          <p:cNvSpPr/>
          <p:nvPr/>
        </p:nvSpPr>
        <p:spPr bwMode="auto">
          <a:xfrm>
            <a:off x="4876800" y="5789474"/>
            <a:ext cx="3962400" cy="838200"/>
          </a:xfrm>
          <a:prstGeom prst="roundRect">
            <a:avLst/>
          </a:prstGeom>
          <a:solidFill>
            <a:srgbClr val="FFFF00"/>
          </a:solidFill>
          <a:ln w="38100" cap="flat" cmpd="sng" algn="ctr">
            <a:solidFill>
              <a:srgbClr val="FF00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fontAlgn="base">
              <a:spcBef>
                <a:spcPct val="0"/>
              </a:spcBef>
              <a:spcAft>
                <a:spcPct val="0"/>
              </a:spcAft>
            </a:pPr>
            <a:r>
              <a:rPr lang="en-US" sz="2800" b="1" dirty="0" smtClean="0">
                <a:latin typeface="Arial" charset="0"/>
              </a:rPr>
              <a:t>Cal Report</a:t>
            </a:r>
            <a:endParaRPr lang="en-US" sz="2800" b="1" dirty="0">
              <a:latin typeface="Arial" charset="0"/>
            </a:endParaRPr>
          </a:p>
        </p:txBody>
      </p:sp>
      <p:sp>
        <p:nvSpPr>
          <p:cNvPr id="14" name="Rounded Rectangle 13"/>
          <p:cNvSpPr/>
          <p:nvPr/>
        </p:nvSpPr>
        <p:spPr bwMode="auto">
          <a:xfrm>
            <a:off x="152400" y="5789474"/>
            <a:ext cx="3962400" cy="838200"/>
          </a:xfrm>
          <a:prstGeom prst="roundRect">
            <a:avLst/>
          </a:prstGeom>
          <a:solidFill>
            <a:srgbClr val="FFFF00"/>
          </a:solidFill>
          <a:ln w="38100" cap="flat" cmpd="sng" algn="ctr">
            <a:solidFill>
              <a:srgbClr val="FF00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fontAlgn="base">
              <a:spcBef>
                <a:spcPct val="0"/>
              </a:spcBef>
              <a:spcAft>
                <a:spcPct val="0"/>
              </a:spcAft>
            </a:pPr>
            <a:r>
              <a:rPr lang="en-US" sz="2800" b="1" dirty="0" smtClean="0">
                <a:latin typeface="Arial" charset="0"/>
              </a:rPr>
              <a:t>PM Report</a:t>
            </a:r>
            <a:endParaRPr lang="en-US" sz="2800" b="1" dirty="0">
              <a:latin typeface="Arial" charset="0"/>
            </a:endParaRPr>
          </a:p>
        </p:txBody>
      </p:sp>
      <p:sp>
        <p:nvSpPr>
          <p:cNvPr id="22" name="TextBox 21"/>
          <p:cNvSpPr txBox="1"/>
          <p:nvPr/>
        </p:nvSpPr>
        <p:spPr>
          <a:xfrm>
            <a:off x="2161854" y="381000"/>
            <a:ext cx="4924746" cy="584775"/>
          </a:xfrm>
          <a:prstGeom prst="rect">
            <a:avLst/>
          </a:prstGeom>
          <a:noFill/>
        </p:spPr>
        <p:txBody>
          <a:bodyPr wrap="none" rtlCol="0">
            <a:spAutoFit/>
          </a:bodyPr>
          <a:lstStyle/>
          <a:p>
            <a:r>
              <a:rPr lang="en-US" sz="3200" b="1" i="1" kern="0" dirty="0"/>
              <a:t>PM/CAL Scheduling Form</a:t>
            </a:r>
          </a:p>
        </p:txBody>
      </p:sp>
      <p:sp>
        <p:nvSpPr>
          <p:cNvPr id="23" name="Down Arrow 22"/>
          <p:cNvSpPr/>
          <p:nvPr/>
        </p:nvSpPr>
        <p:spPr bwMode="auto">
          <a:xfrm>
            <a:off x="2988575" y="2476496"/>
            <a:ext cx="1042917" cy="3150739"/>
          </a:xfrm>
          <a:prstGeom prst="downArrow">
            <a:avLst>
              <a:gd name="adj1" fmla="val 50000"/>
              <a:gd name="adj2" fmla="val 46409"/>
            </a:avLst>
          </a:prstGeom>
          <a:solidFill>
            <a:srgbClr val="00B05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dirty="0" smtClean="0">
              <a:ln>
                <a:noFill/>
              </a:ln>
              <a:solidFill>
                <a:schemeClr val="tx1"/>
              </a:solidFill>
              <a:effectLst/>
              <a:latin typeface="Arial" charset="0"/>
            </a:endParaRPr>
          </a:p>
        </p:txBody>
      </p:sp>
      <p:sp>
        <p:nvSpPr>
          <p:cNvPr id="2" name="Oval 1"/>
          <p:cNvSpPr/>
          <p:nvPr/>
        </p:nvSpPr>
        <p:spPr bwMode="auto">
          <a:xfrm>
            <a:off x="1209635" y="1555023"/>
            <a:ext cx="466766" cy="578577"/>
          </a:xfrm>
          <a:prstGeom prst="ellipse">
            <a:avLst/>
          </a:prstGeom>
          <a:solidFill>
            <a:schemeClr val="tx1"/>
          </a:soli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bg1"/>
                </a:solidFill>
                <a:effectLst/>
                <a:latin typeface="Arial" charset="0"/>
              </a:rPr>
              <a:t>1</a:t>
            </a:r>
          </a:p>
        </p:txBody>
      </p:sp>
      <p:sp>
        <p:nvSpPr>
          <p:cNvPr id="3" name="Curved Right Arrow 2"/>
          <p:cNvSpPr/>
          <p:nvPr/>
        </p:nvSpPr>
        <p:spPr bwMode="auto">
          <a:xfrm rot="5400000" flipH="1">
            <a:off x="-238239" y="2950595"/>
            <a:ext cx="3194696" cy="2158581"/>
          </a:xfrm>
          <a:prstGeom prst="curvedRightArrow">
            <a:avLst/>
          </a:prstGeom>
          <a:solidFill>
            <a:srgbClr val="00B05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charset="0"/>
            </a:endParaRPr>
          </a:p>
        </p:txBody>
      </p:sp>
      <p:sp>
        <p:nvSpPr>
          <p:cNvPr id="10" name="Rounded Rectangle 9"/>
          <p:cNvSpPr/>
          <p:nvPr/>
        </p:nvSpPr>
        <p:spPr bwMode="auto">
          <a:xfrm>
            <a:off x="152400" y="3733800"/>
            <a:ext cx="2667000" cy="838200"/>
          </a:xfrm>
          <a:prstGeom prst="roundRect">
            <a:avLst/>
          </a:prstGeom>
          <a:solidFill>
            <a:srgbClr val="FFFF00"/>
          </a:solidFill>
          <a:ln w="38100" cap="flat" cmpd="sng" algn="ctr">
            <a:solidFill>
              <a:srgbClr val="FF00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fontAlgn="base">
              <a:spcBef>
                <a:spcPct val="0"/>
              </a:spcBef>
              <a:spcAft>
                <a:spcPct val="0"/>
              </a:spcAft>
            </a:pPr>
            <a:r>
              <a:rPr lang="en-US" b="1" dirty="0" smtClean="0">
                <a:latin typeface="Arial" charset="0"/>
              </a:rPr>
              <a:t>Maintenance-PM</a:t>
            </a:r>
          </a:p>
          <a:p>
            <a:pPr algn="ctr" fontAlgn="base">
              <a:spcBef>
                <a:spcPct val="0"/>
              </a:spcBef>
              <a:spcAft>
                <a:spcPct val="0"/>
              </a:spcAft>
            </a:pPr>
            <a:r>
              <a:rPr lang="en-US" b="1" dirty="0" smtClean="0">
                <a:latin typeface="Arial" charset="0"/>
              </a:rPr>
              <a:t> </a:t>
            </a:r>
            <a:r>
              <a:rPr lang="en-US" b="1" dirty="0">
                <a:latin typeface="Arial" charset="0"/>
              </a:rPr>
              <a:t>Service Request</a:t>
            </a:r>
          </a:p>
        </p:txBody>
      </p:sp>
      <p:sp>
        <p:nvSpPr>
          <p:cNvPr id="27" name="Oval 26"/>
          <p:cNvSpPr/>
          <p:nvPr/>
        </p:nvSpPr>
        <p:spPr bwMode="auto">
          <a:xfrm>
            <a:off x="603875" y="2911171"/>
            <a:ext cx="466766" cy="578577"/>
          </a:xfrm>
          <a:prstGeom prst="ellipse">
            <a:avLst/>
          </a:prstGeom>
          <a:solidFill>
            <a:schemeClr val="tx1"/>
          </a:soli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sz="2400" b="1" dirty="0">
                <a:solidFill>
                  <a:schemeClr val="bg1"/>
                </a:solidFill>
                <a:latin typeface="Arial" charset="0"/>
              </a:rPr>
              <a:t>3</a:t>
            </a:r>
            <a:endParaRPr kumimoji="0" lang="en-US" sz="2400" b="1" i="0" u="none" strike="noStrike" cap="none" normalizeH="0" baseline="0" dirty="0" smtClean="0">
              <a:ln>
                <a:noFill/>
              </a:ln>
              <a:solidFill>
                <a:schemeClr val="bg1"/>
              </a:solidFill>
              <a:effectLst/>
              <a:latin typeface="Arial" charset="0"/>
            </a:endParaRPr>
          </a:p>
        </p:txBody>
      </p:sp>
      <p:sp>
        <p:nvSpPr>
          <p:cNvPr id="28" name="Oval 27"/>
          <p:cNvSpPr/>
          <p:nvPr/>
        </p:nvSpPr>
        <p:spPr bwMode="auto">
          <a:xfrm>
            <a:off x="1904970" y="2961511"/>
            <a:ext cx="466766" cy="578577"/>
          </a:xfrm>
          <a:prstGeom prst="ellipse">
            <a:avLst/>
          </a:prstGeom>
          <a:solidFill>
            <a:schemeClr val="tx1"/>
          </a:soli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bg1"/>
                </a:solidFill>
                <a:effectLst/>
                <a:latin typeface="Arial" charset="0"/>
              </a:rPr>
              <a:t>2</a:t>
            </a:r>
          </a:p>
        </p:txBody>
      </p:sp>
      <p:sp>
        <p:nvSpPr>
          <p:cNvPr id="29" name="Oval 28"/>
          <p:cNvSpPr/>
          <p:nvPr/>
        </p:nvSpPr>
        <p:spPr bwMode="auto">
          <a:xfrm>
            <a:off x="3283708" y="4319051"/>
            <a:ext cx="466766" cy="578577"/>
          </a:xfrm>
          <a:prstGeom prst="ellipse">
            <a:avLst/>
          </a:prstGeom>
          <a:solidFill>
            <a:schemeClr val="tx1"/>
          </a:soli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bg1"/>
                </a:solidFill>
                <a:effectLst/>
                <a:latin typeface="Arial" charset="0"/>
              </a:rPr>
              <a:t>4</a:t>
            </a:r>
          </a:p>
        </p:txBody>
      </p:sp>
      <p:sp>
        <p:nvSpPr>
          <p:cNvPr id="32" name="Down Arrow 31"/>
          <p:cNvSpPr/>
          <p:nvPr/>
        </p:nvSpPr>
        <p:spPr bwMode="auto">
          <a:xfrm>
            <a:off x="5099570" y="2475559"/>
            <a:ext cx="1042917" cy="3150739"/>
          </a:xfrm>
          <a:prstGeom prst="downArrow">
            <a:avLst>
              <a:gd name="adj1" fmla="val 50000"/>
              <a:gd name="adj2" fmla="val 46409"/>
            </a:avLst>
          </a:prstGeom>
          <a:solidFill>
            <a:srgbClr val="00B05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dirty="0" smtClean="0">
              <a:ln>
                <a:noFill/>
              </a:ln>
              <a:solidFill>
                <a:schemeClr val="tx1"/>
              </a:solidFill>
              <a:effectLst/>
              <a:latin typeface="Arial" charset="0"/>
            </a:endParaRPr>
          </a:p>
        </p:txBody>
      </p:sp>
      <p:sp>
        <p:nvSpPr>
          <p:cNvPr id="33" name="Oval 32"/>
          <p:cNvSpPr/>
          <p:nvPr/>
        </p:nvSpPr>
        <p:spPr bwMode="auto">
          <a:xfrm>
            <a:off x="5394703" y="4318114"/>
            <a:ext cx="466766" cy="578577"/>
          </a:xfrm>
          <a:prstGeom prst="ellipse">
            <a:avLst/>
          </a:prstGeom>
          <a:solidFill>
            <a:schemeClr val="tx1"/>
          </a:soli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bg1"/>
                </a:solidFill>
                <a:effectLst/>
                <a:latin typeface="Arial" charset="0"/>
              </a:rPr>
              <a:t>4</a:t>
            </a:r>
          </a:p>
        </p:txBody>
      </p:sp>
      <p:sp>
        <p:nvSpPr>
          <p:cNvPr id="34" name="Curved Right Arrow 33"/>
          <p:cNvSpPr/>
          <p:nvPr/>
        </p:nvSpPr>
        <p:spPr bwMode="auto">
          <a:xfrm rot="5400000" flipH="1" flipV="1">
            <a:off x="6175051" y="2968947"/>
            <a:ext cx="3194696" cy="2133602"/>
          </a:xfrm>
          <a:prstGeom prst="curvedRightArrow">
            <a:avLst/>
          </a:prstGeom>
          <a:solidFill>
            <a:srgbClr val="00B05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charset="0"/>
            </a:endParaRPr>
          </a:p>
        </p:txBody>
      </p:sp>
      <p:sp>
        <p:nvSpPr>
          <p:cNvPr id="30" name="Rounded Rectangle 29"/>
          <p:cNvSpPr/>
          <p:nvPr/>
        </p:nvSpPr>
        <p:spPr bwMode="auto">
          <a:xfrm>
            <a:off x="6324600" y="3729917"/>
            <a:ext cx="2667000" cy="838200"/>
          </a:xfrm>
          <a:prstGeom prst="roundRect">
            <a:avLst/>
          </a:prstGeom>
          <a:solidFill>
            <a:srgbClr val="FFFF00"/>
          </a:solidFill>
          <a:ln w="38100" cap="flat" cmpd="sng" algn="ctr">
            <a:solidFill>
              <a:srgbClr val="FF00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fontAlgn="base">
              <a:spcBef>
                <a:spcPct val="0"/>
              </a:spcBef>
              <a:spcAft>
                <a:spcPct val="0"/>
              </a:spcAft>
            </a:pPr>
            <a:r>
              <a:rPr lang="en-US" b="1" dirty="0" smtClean="0">
                <a:latin typeface="Arial" charset="0"/>
              </a:rPr>
              <a:t>Maintenance-CAL</a:t>
            </a:r>
          </a:p>
          <a:p>
            <a:pPr algn="ctr" fontAlgn="base">
              <a:spcBef>
                <a:spcPct val="0"/>
              </a:spcBef>
              <a:spcAft>
                <a:spcPct val="0"/>
              </a:spcAft>
            </a:pPr>
            <a:r>
              <a:rPr lang="en-US" b="1" dirty="0" smtClean="0">
                <a:latin typeface="Arial" charset="0"/>
              </a:rPr>
              <a:t> </a:t>
            </a:r>
            <a:r>
              <a:rPr lang="en-US" b="1" dirty="0">
                <a:latin typeface="Arial" charset="0"/>
              </a:rPr>
              <a:t>Service Request</a:t>
            </a:r>
          </a:p>
        </p:txBody>
      </p:sp>
      <p:sp>
        <p:nvSpPr>
          <p:cNvPr id="35" name="Oval 34"/>
          <p:cNvSpPr/>
          <p:nvPr/>
        </p:nvSpPr>
        <p:spPr bwMode="auto">
          <a:xfrm>
            <a:off x="6766539" y="2952483"/>
            <a:ext cx="466766" cy="578577"/>
          </a:xfrm>
          <a:prstGeom prst="ellipse">
            <a:avLst/>
          </a:prstGeom>
          <a:solidFill>
            <a:schemeClr val="tx1"/>
          </a:soli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sz="2400" b="1" dirty="0" smtClean="0">
                <a:solidFill>
                  <a:schemeClr val="bg1"/>
                </a:solidFill>
                <a:latin typeface="Arial" charset="0"/>
              </a:rPr>
              <a:t>2</a:t>
            </a:r>
            <a:endParaRPr kumimoji="0" lang="en-US" sz="2400" b="1" i="0" u="none" strike="noStrike" cap="none" normalizeH="0" baseline="0" dirty="0" smtClean="0">
              <a:ln>
                <a:noFill/>
              </a:ln>
              <a:solidFill>
                <a:schemeClr val="bg1"/>
              </a:solidFill>
              <a:effectLst/>
              <a:latin typeface="Arial" charset="0"/>
            </a:endParaRPr>
          </a:p>
        </p:txBody>
      </p:sp>
      <p:sp>
        <p:nvSpPr>
          <p:cNvPr id="36" name="Oval 35"/>
          <p:cNvSpPr/>
          <p:nvPr/>
        </p:nvSpPr>
        <p:spPr bwMode="auto">
          <a:xfrm>
            <a:off x="8067634" y="3002823"/>
            <a:ext cx="466766" cy="578577"/>
          </a:xfrm>
          <a:prstGeom prst="ellipse">
            <a:avLst/>
          </a:prstGeom>
          <a:solidFill>
            <a:schemeClr val="tx1"/>
          </a:soli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sz="2400" b="1" dirty="0">
                <a:solidFill>
                  <a:schemeClr val="bg1"/>
                </a:solidFill>
                <a:latin typeface="Arial" charset="0"/>
              </a:rPr>
              <a:t>3</a:t>
            </a:r>
            <a:endParaRPr kumimoji="0" lang="en-US" sz="2400" b="1" i="0" u="none" strike="noStrike" cap="none" normalizeH="0" baseline="0" dirty="0" smtClean="0">
              <a:ln>
                <a:noFill/>
              </a:ln>
              <a:solidFill>
                <a:schemeClr val="bg1"/>
              </a:solidFill>
              <a:effectLst/>
              <a:latin typeface="Arial" charset="0"/>
            </a:endParaRPr>
          </a:p>
        </p:txBody>
      </p:sp>
      <p:sp>
        <p:nvSpPr>
          <p:cNvPr id="20" name="Rectangle 19"/>
          <p:cNvSpPr/>
          <p:nvPr/>
        </p:nvSpPr>
        <p:spPr>
          <a:xfrm>
            <a:off x="76200" y="2377366"/>
            <a:ext cx="4419600" cy="4381501"/>
          </a:xfrm>
          <a:prstGeom prst="rect">
            <a:avLst/>
          </a:prstGeom>
          <a:solidFill>
            <a:schemeClr val="tx1">
              <a:alpha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ounded Rectangle 20"/>
          <p:cNvSpPr/>
          <p:nvPr/>
        </p:nvSpPr>
        <p:spPr bwMode="auto">
          <a:xfrm>
            <a:off x="6324600" y="3733800"/>
            <a:ext cx="2667000" cy="838200"/>
          </a:xfrm>
          <a:prstGeom prst="roundRect">
            <a:avLst/>
          </a:prstGeom>
          <a:solidFill>
            <a:schemeClr val="tx1">
              <a:alpha val="80000"/>
            </a:schemeClr>
          </a:solidFill>
          <a:ln w="38100" cap="flat" cmpd="sng" algn="ctr">
            <a:solidFill>
              <a:srgbClr val="FF00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fontAlgn="base">
              <a:spcBef>
                <a:spcPct val="0"/>
              </a:spcBef>
              <a:spcAft>
                <a:spcPct val="0"/>
              </a:spcAft>
            </a:pPr>
            <a:endParaRPr lang="en-US" sz="2800" b="1" dirty="0">
              <a:latin typeface="Arial" charset="0"/>
            </a:endParaRPr>
          </a:p>
        </p:txBody>
      </p:sp>
      <p:sp>
        <p:nvSpPr>
          <p:cNvPr id="24" name="Rounded Rectangle 23"/>
          <p:cNvSpPr/>
          <p:nvPr/>
        </p:nvSpPr>
        <p:spPr bwMode="auto">
          <a:xfrm>
            <a:off x="152400" y="1428838"/>
            <a:ext cx="8686800" cy="838200"/>
          </a:xfrm>
          <a:prstGeom prst="roundRect">
            <a:avLst/>
          </a:prstGeom>
          <a:solidFill>
            <a:schemeClr val="tx1">
              <a:alpha val="80000"/>
            </a:schemeClr>
          </a:solidFill>
          <a:ln w="38100" cap="flat" cmpd="sng" algn="ctr">
            <a:solidFill>
              <a:srgbClr val="FF00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fontAlgn="base">
              <a:spcBef>
                <a:spcPct val="0"/>
              </a:spcBef>
              <a:spcAft>
                <a:spcPct val="0"/>
              </a:spcAft>
            </a:pPr>
            <a:endParaRPr lang="en-US" b="1" dirty="0">
              <a:latin typeface="Arial" charset="0"/>
            </a:endParaRPr>
          </a:p>
        </p:txBody>
      </p:sp>
    </p:spTree>
    <p:extLst>
      <p:ext uri="{BB962C8B-B14F-4D97-AF65-F5344CB8AC3E}">
        <p14:creationId xmlns:p14="http://schemas.microsoft.com/office/powerpoint/2010/main" val="2383568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5"/>
                                        </p:tgtEl>
                                        <p:attrNameLst>
                                          <p:attrName>style.visibility</p:attrName>
                                        </p:attrNameLst>
                                      </p:cBhvr>
                                      <p:to>
                                        <p:strVal val="visible"/>
                                      </p:to>
                                    </p:set>
                                    <p:anim calcmode="lin" valueType="num">
                                      <p:cBhvr>
                                        <p:cTn id="14" dur="500" fill="hold"/>
                                        <p:tgtEl>
                                          <p:spTgt spid="35"/>
                                        </p:tgtEl>
                                        <p:attrNameLst>
                                          <p:attrName>ppt_w</p:attrName>
                                        </p:attrNameLst>
                                      </p:cBhvr>
                                      <p:tavLst>
                                        <p:tav tm="0">
                                          <p:val>
                                            <p:fltVal val="0"/>
                                          </p:val>
                                        </p:tav>
                                        <p:tav tm="100000">
                                          <p:val>
                                            <p:strVal val="#ppt_w"/>
                                          </p:val>
                                        </p:tav>
                                      </p:tavLst>
                                    </p:anim>
                                    <p:anim calcmode="lin" valueType="num">
                                      <p:cBhvr>
                                        <p:cTn id="15" dur="500" fill="hold"/>
                                        <p:tgtEl>
                                          <p:spTgt spid="35"/>
                                        </p:tgtEl>
                                        <p:attrNameLst>
                                          <p:attrName>ppt_h</p:attrName>
                                        </p:attrNameLst>
                                      </p:cBhvr>
                                      <p:tavLst>
                                        <p:tav tm="0">
                                          <p:val>
                                            <p:fltVal val="0"/>
                                          </p:val>
                                        </p:tav>
                                        <p:tav tm="100000">
                                          <p:val>
                                            <p:strVal val="#ppt_h"/>
                                          </p:val>
                                        </p:tav>
                                      </p:tavLst>
                                    </p:anim>
                                    <p:animEffect transition="in" filter="fade">
                                      <p:cBhvr>
                                        <p:cTn id="16" dur="500"/>
                                        <p:tgtEl>
                                          <p:spTgt spid="35"/>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6"/>
                                        </p:tgtEl>
                                        <p:attrNameLst>
                                          <p:attrName>style.visibility</p:attrName>
                                        </p:attrNameLst>
                                      </p:cBhvr>
                                      <p:to>
                                        <p:strVal val="visible"/>
                                      </p:to>
                                    </p:set>
                                    <p:anim calcmode="lin" valueType="num">
                                      <p:cBhvr>
                                        <p:cTn id="21" dur="500" fill="hold"/>
                                        <p:tgtEl>
                                          <p:spTgt spid="36"/>
                                        </p:tgtEl>
                                        <p:attrNameLst>
                                          <p:attrName>ppt_w</p:attrName>
                                        </p:attrNameLst>
                                      </p:cBhvr>
                                      <p:tavLst>
                                        <p:tav tm="0">
                                          <p:val>
                                            <p:fltVal val="0"/>
                                          </p:val>
                                        </p:tav>
                                        <p:tav tm="100000">
                                          <p:val>
                                            <p:strVal val="#ppt_w"/>
                                          </p:val>
                                        </p:tav>
                                      </p:tavLst>
                                    </p:anim>
                                    <p:anim calcmode="lin" valueType="num">
                                      <p:cBhvr>
                                        <p:cTn id="22" dur="500" fill="hold"/>
                                        <p:tgtEl>
                                          <p:spTgt spid="36"/>
                                        </p:tgtEl>
                                        <p:attrNameLst>
                                          <p:attrName>ppt_h</p:attrName>
                                        </p:attrNameLst>
                                      </p:cBhvr>
                                      <p:tavLst>
                                        <p:tav tm="0">
                                          <p:val>
                                            <p:fltVal val="0"/>
                                          </p:val>
                                        </p:tav>
                                        <p:tav tm="100000">
                                          <p:val>
                                            <p:strVal val="#ppt_h"/>
                                          </p:val>
                                        </p:tav>
                                      </p:tavLst>
                                    </p:anim>
                                    <p:animEffect transition="in" filter="fade">
                                      <p:cBhvr>
                                        <p:cTn id="23" dur="500"/>
                                        <p:tgtEl>
                                          <p:spTgt spid="36"/>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3"/>
                                        </p:tgtEl>
                                        <p:attrNameLst>
                                          <p:attrName>style.visibility</p:attrName>
                                        </p:attrNameLst>
                                      </p:cBhvr>
                                      <p:to>
                                        <p:strVal val="visible"/>
                                      </p:to>
                                    </p:set>
                                    <p:anim calcmode="lin" valueType="num">
                                      <p:cBhvr>
                                        <p:cTn id="28" dur="500" fill="hold"/>
                                        <p:tgtEl>
                                          <p:spTgt spid="33"/>
                                        </p:tgtEl>
                                        <p:attrNameLst>
                                          <p:attrName>ppt_w</p:attrName>
                                        </p:attrNameLst>
                                      </p:cBhvr>
                                      <p:tavLst>
                                        <p:tav tm="0">
                                          <p:val>
                                            <p:fltVal val="0"/>
                                          </p:val>
                                        </p:tav>
                                        <p:tav tm="100000">
                                          <p:val>
                                            <p:strVal val="#ppt_w"/>
                                          </p:val>
                                        </p:tav>
                                      </p:tavLst>
                                    </p:anim>
                                    <p:anim calcmode="lin" valueType="num">
                                      <p:cBhvr>
                                        <p:cTn id="29" dur="500" fill="hold"/>
                                        <p:tgtEl>
                                          <p:spTgt spid="33"/>
                                        </p:tgtEl>
                                        <p:attrNameLst>
                                          <p:attrName>ppt_h</p:attrName>
                                        </p:attrNameLst>
                                      </p:cBhvr>
                                      <p:tavLst>
                                        <p:tav tm="0">
                                          <p:val>
                                            <p:fltVal val="0"/>
                                          </p:val>
                                        </p:tav>
                                        <p:tav tm="100000">
                                          <p:val>
                                            <p:strVal val="#ppt_h"/>
                                          </p:val>
                                        </p:tav>
                                      </p:tavLst>
                                    </p:anim>
                                    <p:animEffect transition="in" filter="fade">
                                      <p:cBhvr>
                                        <p:cTn id="30"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3" grpId="0" animBg="1"/>
      <p:bldP spid="35" grpId="0" animBg="1"/>
      <p:bldP spid="3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a:spLocks noGrp="1"/>
          </p:cNvSpPr>
          <p:nvPr>
            <p:ph type="title"/>
          </p:nvPr>
        </p:nvSpPr>
        <p:spPr/>
        <p:txBody>
          <a:bodyPr>
            <a:normAutofit/>
          </a:bodyPr>
          <a:lstStyle/>
          <a:p>
            <a:r>
              <a:rPr lang="en-US" b="1" dirty="0" smtClean="0"/>
              <a:t>Calibration Report</a:t>
            </a:r>
            <a:endParaRPr lang="en-US" dirty="0"/>
          </a:p>
        </p:txBody>
      </p:sp>
      <p:sp>
        <p:nvSpPr>
          <p:cNvPr id="5" name="Slide Number Placeholder 4"/>
          <p:cNvSpPr>
            <a:spLocks noGrp="1"/>
          </p:cNvSpPr>
          <p:nvPr>
            <p:ph type="sldNum" sz="quarter" idx="10"/>
          </p:nvPr>
        </p:nvSpPr>
        <p:spPr/>
        <p:txBody>
          <a:bodyPr/>
          <a:lstStyle/>
          <a:p>
            <a:fld id="{EA7C8D44-3667-46F6-9772-CC52308E2A7F}" type="slidenum">
              <a:rPr lang="en-US" smtClean="0"/>
              <a:pPr/>
              <a:t>39</a:t>
            </a:fld>
            <a:endParaRPr lang="en-US" dirty="0"/>
          </a:p>
        </p:txBody>
      </p:sp>
      <p:pic>
        <p:nvPicPr>
          <p:cNvPr id="11" name="Picture 10"/>
          <p:cNvPicPr/>
          <p:nvPr/>
        </p:nvPicPr>
        <p:blipFill rotWithShape="1">
          <a:blip r:embed="rId2"/>
          <a:srcRect b="6202"/>
          <a:stretch/>
        </p:blipFill>
        <p:spPr>
          <a:xfrm>
            <a:off x="533400" y="1371600"/>
            <a:ext cx="8153400" cy="5257800"/>
          </a:xfrm>
          <a:prstGeom prst="rect">
            <a:avLst/>
          </a:prstGeom>
        </p:spPr>
      </p:pic>
      <p:sp>
        <p:nvSpPr>
          <p:cNvPr id="12" name="Rectangle 21"/>
          <p:cNvSpPr>
            <a:spLocks noChangeArrowheads="1"/>
          </p:cNvSpPr>
          <p:nvPr/>
        </p:nvSpPr>
        <p:spPr bwMode="auto">
          <a:xfrm>
            <a:off x="3124200" y="3333307"/>
            <a:ext cx="1663994" cy="171893"/>
          </a:xfrm>
          <a:prstGeom prst="rect">
            <a:avLst/>
          </a:prstGeom>
          <a:noFill/>
          <a:ln w="28575" algn="ctr">
            <a:solidFill>
              <a:srgbClr val="C00000"/>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dirty="0">
              <a:latin typeface="Calibri" pitchFamily="34" charset="0"/>
            </a:endParaRPr>
          </a:p>
        </p:txBody>
      </p:sp>
      <p:sp>
        <p:nvSpPr>
          <p:cNvPr id="13" name="Rectangle 21"/>
          <p:cNvSpPr>
            <a:spLocks noChangeArrowheads="1"/>
          </p:cNvSpPr>
          <p:nvPr/>
        </p:nvSpPr>
        <p:spPr bwMode="auto">
          <a:xfrm>
            <a:off x="3130550" y="5545911"/>
            <a:ext cx="1441450" cy="156831"/>
          </a:xfrm>
          <a:prstGeom prst="rect">
            <a:avLst/>
          </a:prstGeom>
          <a:noFill/>
          <a:ln w="28575" algn="ctr">
            <a:solidFill>
              <a:srgbClr val="C00000"/>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dirty="0">
              <a:latin typeface="Calibri" pitchFamily="34" charset="0"/>
            </a:endParaRPr>
          </a:p>
        </p:txBody>
      </p:sp>
      <p:sp>
        <p:nvSpPr>
          <p:cNvPr id="18" name="Rectangle 21"/>
          <p:cNvSpPr>
            <a:spLocks noChangeArrowheads="1"/>
          </p:cNvSpPr>
          <p:nvPr/>
        </p:nvSpPr>
        <p:spPr bwMode="auto">
          <a:xfrm>
            <a:off x="3151295" y="5836461"/>
            <a:ext cx="1443961" cy="123309"/>
          </a:xfrm>
          <a:prstGeom prst="rect">
            <a:avLst/>
          </a:prstGeom>
          <a:noFill/>
          <a:ln w="28575" algn="ctr">
            <a:solidFill>
              <a:srgbClr val="C00000"/>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dirty="0">
              <a:latin typeface="Calibri" pitchFamily="34" charset="0"/>
            </a:endParaRPr>
          </a:p>
        </p:txBody>
      </p:sp>
      <p:sp>
        <p:nvSpPr>
          <p:cNvPr id="21" name="Rectangle 21"/>
          <p:cNvSpPr>
            <a:spLocks noChangeArrowheads="1"/>
          </p:cNvSpPr>
          <p:nvPr/>
        </p:nvSpPr>
        <p:spPr bwMode="auto">
          <a:xfrm>
            <a:off x="3112533" y="6097446"/>
            <a:ext cx="1477483" cy="142654"/>
          </a:xfrm>
          <a:prstGeom prst="rect">
            <a:avLst/>
          </a:prstGeom>
          <a:noFill/>
          <a:ln w="28575" algn="ctr">
            <a:solidFill>
              <a:srgbClr val="C00000"/>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dirty="0">
              <a:latin typeface="Calibri" pitchFamily="34" charset="0"/>
            </a:endParaRPr>
          </a:p>
        </p:txBody>
      </p:sp>
      <p:sp>
        <p:nvSpPr>
          <p:cNvPr id="22" name="Rectangle 21"/>
          <p:cNvSpPr>
            <a:spLocks noChangeArrowheads="1"/>
          </p:cNvSpPr>
          <p:nvPr/>
        </p:nvSpPr>
        <p:spPr bwMode="auto">
          <a:xfrm>
            <a:off x="2057400" y="6347637"/>
            <a:ext cx="261257" cy="148442"/>
          </a:xfrm>
          <a:prstGeom prst="rect">
            <a:avLst/>
          </a:prstGeom>
          <a:noFill/>
          <a:ln w="28575" algn="ctr">
            <a:solidFill>
              <a:srgbClr val="C00000"/>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dirty="0">
              <a:latin typeface="Calibri" pitchFamily="34" charset="0"/>
            </a:endParaRPr>
          </a:p>
        </p:txBody>
      </p:sp>
    </p:spTree>
    <p:extLst>
      <p:ext uri="{BB962C8B-B14F-4D97-AF65-F5344CB8AC3E}">
        <p14:creationId xmlns:p14="http://schemas.microsoft.com/office/powerpoint/2010/main" val="14810719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a:spLocks noGrp="1"/>
          </p:cNvSpPr>
          <p:nvPr>
            <p:ph type="title"/>
          </p:nvPr>
        </p:nvSpPr>
        <p:spPr/>
        <p:txBody>
          <a:bodyPr>
            <a:normAutofit/>
          </a:bodyPr>
          <a:lstStyle/>
          <a:p>
            <a:r>
              <a:rPr lang="en-US" b="1" dirty="0" smtClean="0"/>
              <a:t>Calibration Report</a:t>
            </a:r>
            <a:endParaRPr lang="en-US" dirty="0"/>
          </a:p>
        </p:txBody>
      </p:sp>
      <p:sp>
        <p:nvSpPr>
          <p:cNvPr id="5" name="Slide Number Placeholder 4"/>
          <p:cNvSpPr>
            <a:spLocks noGrp="1"/>
          </p:cNvSpPr>
          <p:nvPr>
            <p:ph type="sldNum" sz="quarter" idx="10"/>
          </p:nvPr>
        </p:nvSpPr>
        <p:spPr/>
        <p:txBody>
          <a:bodyPr/>
          <a:lstStyle/>
          <a:p>
            <a:fld id="{EA7C8D44-3667-46F6-9772-CC52308E2A7F}" type="slidenum">
              <a:rPr lang="en-US" smtClean="0"/>
              <a:pPr/>
              <a:t>40</a:t>
            </a:fld>
            <a:endParaRPr lang="en-US" dirty="0"/>
          </a:p>
        </p:txBody>
      </p:sp>
      <p:pic>
        <p:nvPicPr>
          <p:cNvPr id="7" name="Picture 6"/>
          <p:cNvPicPr/>
          <p:nvPr/>
        </p:nvPicPr>
        <p:blipFill rotWithShape="1">
          <a:blip r:embed="rId3"/>
          <a:srcRect l="17780" t="8329" r="16763" b="41762"/>
          <a:stretch/>
        </p:blipFill>
        <p:spPr>
          <a:xfrm>
            <a:off x="552893" y="1676400"/>
            <a:ext cx="8591107" cy="4495800"/>
          </a:xfrm>
          <a:prstGeom prst="rect">
            <a:avLst/>
          </a:prstGeom>
        </p:spPr>
      </p:pic>
    </p:spTree>
    <p:extLst>
      <p:ext uri="{BB962C8B-B14F-4D97-AF65-F5344CB8AC3E}">
        <p14:creationId xmlns:p14="http://schemas.microsoft.com/office/powerpoint/2010/main" val="64349264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C:\Documents and Settings\EBlumenstock\My Documents\Microsoft Clip Organizer\j0078622.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10000" y="2895600"/>
            <a:ext cx="159385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2590800" y="1219199"/>
            <a:ext cx="3886199" cy="1524001"/>
          </a:xfrm>
          <a:prstGeom prst="rect">
            <a:avLst/>
          </a:prstGeom>
          <a:noFill/>
        </p:spPr>
        <p:txBody>
          <a:bodyPr wrap="none">
            <a:prstTxWarp prst="textChevron">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sz="5400" b="1" spc="50" dirty="0">
                <a:ln w="11430">
                  <a:solidFill>
                    <a:srgbClr val="000099"/>
                  </a:solidFill>
                </a:ln>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Questions ?</a:t>
            </a:r>
          </a:p>
        </p:txBody>
      </p:sp>
      <p:sp>
        <p:nvSpPr>
          <p:cNvPr id="4" name="Title 1"/>
          <p:cNvSpPr txBox="1">
            <a:spLocks/>
          </p:cNvSpPr>
          <p:nvPr/>
        </p:nvSpPr>
        <p:spPr>
          <a:xfrm>
            <a:off x="685802" y="114304"/>
            <a:ext cx="8107363" cy="1038225"/>
          </a:xfrm>
          <a:prstGeom prst="rect">
            <a:avLst/>
          </a:prstGeom>
        </p:spPr>
        <p:txBody>
          <a:bodyPr/>
          <a:lstStyle>
            <a:lvl1pPr algn="ctr" rtl="0" eaLnBrk="1" fontAlgn="base" hangingPunct="1">
              <a:spcBef>
                <a:spcPct val="0"/>
              </a:spcBef>
              <a:spcAft>
                <a:spcPct val="0"/>
              </a:spcAft>
              <a:defRPr sz="3300" b="1" i="1">
                <a:solidFill>
                  <a:schemeClr val="tx2"/>
                </a:solidFill>
                <a:latin typeface="+mj-lt"/>
                <a:ea typeface="+mj-ea"/>
                <a:cs typeface="+mj-cs"/>
              </a:defRPr>
            </a:lvl1pPr>
            <a:lvl2pPr algn="ctr" rtl="0" eaLnBrk="1" fontAlgn="base" hangingPunct="1">
              <a:spcBef>
                <a:spcPct val="0"/>
              </a:spcBef>
              <a:spcAft>
                <a:spcPct val="0"/>
              </a:spcAft>
              <a:defRPr sz="3300" b="1" i="1">
                <a:solidFill>
                  <a:schemeClr val="tx2"/>
                </a:solidFill>
                <a:latin typeface="Times New Roman" pitchFamily="18" charset="0"/>
              </a:defRPr>
            </a:lvl2pPr>
            <a:lvl3pPr algn="ctr" rtl="0" eaLnBrk="1" fontAlgn="base" hangingPunct="1">
              <a:spcBef>
                <a:spcPct val="0"/>
              </a:spcBef>
              <a:spcAft>
                <a:spcPct val="0"/>
              </a:spcAft>
              <a:defRPr sz="3300" b="1" i="1">
                <a:solidFill>
                  <a:schemeClr val="tx2"/>
                </a:solidFill>
                <a:latin typeface="Times New Roman" pitchFamily="18" charset="0"/>
              </a:defRPr>
            </a:lvl3pPr>
            <a:lvl4pPr algn="ctr" rtl="0" eaLnBrk="1" fontAlgn="base" hangingPunct="1">
              <a:spcBef>
                <a:spcPct val="0"/>
              </a:spcBef>
              <a:spcAft>
                <a:spcPct val="0"/>
              </a:spcAft>
              <a:defRPr sz="3300" b="1" i="1">
                <a:solidFill>
                  <a:schemeClr val="tx2"/>
                </a:solidFill>
                <a:latin typeface="Times New Roman" pitchFamily="18" charset="0"/>
              </a:defRPr>
            </a:lvl4pPr>
            <a:lvl5pPr algn="ctr" rtl="0" eaLnBrk="1" fontAlgn="base" hangingPunct="1">
              <a:spcBef>
                <a:spcPct val="0"/>
              </a:spcBef>
              <a:spcAft>
                <a:spcPct val="0"/>
              </a:spcAft>
              <a:defRPr sz="3300" b="1" i="1">
                <a:solidFill>
                  <a:schemeClr val="tx2"/>
                </a:solidFill>
                <a:latin typeface="Times New Roman" pitchFamily="18" charset="0"/>
              </a:defRPr>
            </a:lvl5pPr>
            <a:lvl6pPr marL="342900" algn="ctr" rtl="0" eaLnBrk="1" fontAlgn="base" hangingPunct="1">
              <a:spcBef>
                <a:spcPct val="0"/>
              </a:spcBef>
              <a:spcAft>
                <a:spcPct val="0"/>
              </a:spcAft>
              <a:defRPr sz="3300" b="1" i="1">
                <a:solidFill>
                  <a:schemeClr val="tx2"/>
                </a:solidFill>
                <a:latin typeface="Times New Roman" pitchFamily="18" charset="0"/>
              </a:defRPr>
            </a:lvl6pPr>
            <a:lvl7pPr marL="685800" algn="ctr" rtl="0" eaLnBrk="1" fontAlgn="base" hangingPunct="1">
              <a:spcBef>
                <a:spcPct val="0"/>
              </a:spcBef>
              <a:spcAft>
                <a:spcPct val="0"/>
              </a:spcAft>
              <a:defRPr sz="3300" b="1" i="1">
                <a:solidFill>
                  <a:schemeClr val="tx2"/>
                </a:solidFill>
                <a:latin typeface="Times New Roman" pitchFamily="18" charset="0"/>
              </a:defRPr>
            </a:lvl7pPr>
            <a:lvl8pPr marL="1028700" algn="ctr" rtl="0" eaLnBrk="1" fontAlgn="base" hangingPunct="1">
              <a:spcBef>
                <a:spcPct val="0"/>
              </a:spcBef>
              <a:spcAft>
                <a:spcPct val="0"/>
              </a:spcAft>
              <a:defRPr sz="3300" b="1" i="1">
                <a:solidFill>
                  <a:schemeClr val="tx2"/>
                </a:solidFill>
                <a:latin typeface="Times New Roman" pitchFamily="18" charset="0"/>
              </a:defRPr>
            </a:lvl8pPr>
            <a:lvl9pPr marL="1371600" algn="ctr" rtl="0" eaLnBrk="1" fontAlgn="base" hangingPunct="1">
              <a:spcBef>
                <a:spcPct val="0"/>
              </a:spcBef>
              <a:spcAft>
                <a:spcPct val="0"/>
              </a:spcAft>
              <a:defRPr sz="3300" b="1" i="1">
                <a:solidFill>
                  <a:schemeClr val="tx2"/>
                </a:solidFill>
                <a:latin typeface="Times New Roman" pitchFamily="18" charset="0"/>
              </a:defRPr>
            </a:lvl9pPr>
          </a:lstStyle>
          <a:p>
            <a:r>
              <a:rPr lang="en-US" dirty="0">
                <a:solidFill>
                  <a:schemeClr val="tx1"/>
                </a:solidFill>
              </a:rPr>
              <a:t>Calibrations Program</a:t>
            </a:r>
            <a:endParaRPr lang="en-US" kern="0" dirty="0">
              <a:solidFill>
                <a:schemeClr val="tx1"/>
              </a:solidFill>
            </a:endParaRPr>
          </a:p>
        </p:txBody>
      </p:sp>
    </p:spTree>
    <p:extLst>
      <p:ext uri="{BB962C8B-B14F-4D97-AF65-F5344CB8AC3E}">
        <p14:creationId xmlns:p14="http://schemas.microsoft.com/office/powerpoint/2010/main" val="2182260845"/>
      </p:ext>
    </p:extLst>
  </p:cSld>
  <p:clrMapOvr>
    <a:masterClrMapping/>
  </p:clrMapOvr>
  <p:transition spd="slow"/>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marL="0" indent="0"/>
            <a:r>
              <a:rPr lang="en-US" b="1" dirty="0" smtClean="0">
                <a:effectLst>
                  <a:outerShdw blurRad="38100" dist="38100" dir="2700000" algn="tl">
                    <a:srgbClr val="000000">
                      <a:alpha val="43137"/>
                    </a:srgbClr>
                  </a:outerShdw>
                </a:effectLst>
                <a:cs typeface="Arial" charset="0"/>
              </a:rPr>
              <a:t/>
            </a:r>
            <a:br>
              <a:rPr lang="en-US" b="1" dirty="0" smtClean="0">
                <a:effectLst>
                  <a:outerShdw blurRad="38100" dist="38100" dir="2700000" algn="tl">
                    <a:srgbClr val="000000">
                      <a:alpha val="43137"/>
                    </a:srgbClr>
                  </a:outerShdw>
                </a:effectLst>
                <a:cs typeface="Arial" charset="0"/>
              </a:rPr>
            </a:br>
            <a:r>
              <a:rPr lang="en-US" sz="3700" b="1" dirty="0" smtClean="0">
                <a:cs typeface="Arial" charset="0"/>
              </a:rPr>
              <a:t>External </a:t>
            </a:r>
            <a:r>
              <a:rPr lang="en-US" sz="3700" b="1" dirty="0" smtClean="0"/>
              <a:t>Calibration</a:t>
            </a:r>
            <a:r>
              <a:rPr lang="en-US" sz="4900" b="1" dirty="0" smtClean="0"/>
              <a:t/>
            </a:r>
            <a:br>
              <a:rPr lang="en-US" sz="4900" b="1" dirty="0" smtClean="0"/>
            </a:br>
            <a:endParaRPr lang="en-US" b="1" dirty="0"/>
          </a:p>
        </p:txBody>
      </p:sp>
      <p:sp>
        <p:nvSpPr>
          <p:cNvPr id="3" name="Content Placeholder 2"/>
          <p:cNvSpPr>
            <a:spLocks noGrp="1"/>
          </p:cNvSpPr>
          <p:nvPr>
            <p:ph idx="1"/>
          </p:nvPr>
        </p:nvSpPr>
        <p:spPr>
          <a:xfrm>
            <a:off x="914400" y="1620842"/>
            <a:ext cx="8229600" cy="4968875"/>
          </a:xfrm>
        </p:spPr>
        <p:txBody>
          <a:bodyPr>
            <a:normAutofit/>
          </a:bodyPr>
          <a:lstStyle/>
          <a:p>
            <a:r>
              <a:rPr lang="en-US" sz="2800" dirty="0" smtClean="0"/>
              <a:t>Infantry Weapons Gauge Calibration Program (IWGCP)</a:t>
            </a:r>
          </a:p>
          <a:p>
            <a:endParaRPr lang="en-US" sz="2800" dirty="0"/>
          </a:p>
          <a:p>
            <a:r>
              <a:rPr lang="en-US" sz="2800" dirty="0" smtClean="0"/>
              <a:t>Survey Instrument Calibration Program (SICP)</a:t>
            </a:r>
          </a:p>
          <a:p>
            <a:endParaRPr lang="en-US" sz="2800" dirty="0"/>
          </a:p>
          <a:p>
            <a:r>
              <a:rPr lang="en-US" sz="2800" dirty="0" smtClean="0"/>
              <a:t>Parachutist’s High Altitude Oxygen Supply System (PHAOS)  </a:t>
            </a:r>
            <a:endParaRPr lang="en-US" sz="2800" dirty="0"/>
          </a:p>
          <a:p>
            <a:endParaRPr lang="en-US" dirty="0"/>
          </a:p>
        </p:txBody>
      </p:sp>
      <p:sp>
        <p:nvSpPr>
          <p:cNvPr id="5" name="Slide Number Placeholder 4"/>
          <p:cNvSpPr>
            <a:spLocks noGrp="1"/>
          </p:cNvSpPr>
          <p:nvPr>
            <p:ph type="sldNum" sz="quarter" idx="10"/>
          </p:nvPr>
        </p:nvSpPr>
        <p:spPr/>
        <p:txBody>
          <a:bodyPr/>
          <a:lstStyle/>
          <a:p>
            <a:fld id="{EA7C8D44-3667-46F6-9772-CC52308E2A7F}" type="slidenum">
              <a:rPr lang="en-US" smtClean="0"/>
              <a:pPr/>
              <a:t>42</a:t>
            </a:fld>
            <a:endParaRPr lang="en-US" dirty="0"/>
          </a:p>
        </p:txBody>
      </p:sp>
    </p:spTree>
    <p:extLst>
      <p:ext uri="{BB962C8B-B14F-4D97-AF65-F5344CB8AC3E}">
        <p14:creationId xmlns:p14="http://schemas.microsoft.com/office/powerpoint/2010/main" val="158454427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C:\Documents and Settings\EBlumenstock\My Documents\Microsoft Clip Organizer\j0078622.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10000" y="2895600"/>
            <a:ext cx="159385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2590800" y="1219199"/>
            <a:ext cx="3886199" cy="1524001"/>
          </a:xfrm>
          <a:prstGeom prst="rect">
            <a:avLst/>
          </a:prstGeom>
          <a:noFill/>
        </p:spPr>
        <p:txBody>
          <a:bodyPr wrap="none">
            <a:prstTxWarp prst="textChevron">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sz="5400" b="1" spc="50" dirty="0">
                <a:ln w="11430">
                  <a:solidFill>
                    <a:srgbClr val="000099"/>
                  </a:solidFill>
                </a:ln>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Questions ?</a:t>
            </a:r>
          </a:p>
        </p:txBody>
      </p:sp>
      <p:sp>
        <p:nvSpPr>
          <p:cNvPr id="4" name="Title 1"/>
          <p:cNvSpPr txBox="1">
            <a:spLocks/>
          </p:cNvSpPr>
          <p:nvPr/>
        </p:nvSpPr>
        <p:spPr>
          <a:xfrm>
            <a:off x="685802" y="114304"/>
            <a:ext cx="8107363" cy="1038225"/>
          </a:xfrm>
          <a:prstGeom prst="rect">
            <a:avLst/>
          </a:prstGeom>
        </p:spPr>
        <p:txBody>
          <a:bodyPr/>
          <a:lstStyle>
            <a:lvl1pPr algn="ctr" rtl="0" eaLnBrk="1" fontAlgn="base" hangingPunct="1">
              <a:spcBef>
                <a:spcPct val="0"/>
              </a:spcBef>
              <a:spcAft>
                <a:spcPct val="0"/>
              </a:spcAft>
              <a:defRPr sz="3300" b="1" i="1">
                <a:solidFill>
                  <a:schemeClr val="tx2"/>
                </a:solidFill>
                <a:latin typeface="+mj-lt"/>
                <a:ea typeface="+mj-ea"/>
                <a:cs typeface="+mj-cs"/>
              </a:defRPr>
            </a:lvl1pPr>
            <a:lvl2pPr algn="ctr" rtl="0" eaLnBrk="1" fontAlgn="base" hangingPunct="1">
              <a:spcBef>
                <a:spcPct val="0"/>
              </a:spcBef>
              <a:spcAft>
                <a:spcPct val="0"/>
              </a:spcAft>
              <a:defRPr sz="3300" b="1" i="1">
                <a:solidFill>
                  <a:schemeClr val="tx2"/>
                </a:solidFill>
                <a:latin typeface="Times New Roman" pitchFamily="18" charset="0"/>
              </a:defRPr>
            </a:lvl2pPr>
            <a:lvl3pPr algn="ctr" rtl="0" eaLnBrk="1" fontAlgn="base" hangingPunct="1">
              <a:spcBef>
                <a:spcPct val="0"/>
              </a:spcBef>
              <a:spcAft>
                <a:spcPct val="0"/>
              </a:spcAft>
              <a:defRPr sz="3300" b="1" i="1">
                <a:solidFill>
                  <a:schemeClr val="tx2"/>
                </a:solidFill>
                <a:latin typeface="Times New Roman" pitchFamily="18" charset="0"/>
              </a:defRPr>
            </a:lvl3pPr>
            <a:lvl4pPr algn="ctr" rtl="0" eaLnBrk="1" fontAlgn="base" hangingPunct="1">
              <a:spcBef>
                <a:spcPct val="0"/>
              </a:spcBef>
              <a:spcAft>
                <a:spcPct val="0"/>
              </a:spcAft>
              <a:defRPr sz="3300" b="1" i="1">
                <a:solidFill>
                  <a:schemeClr val="tx2"/>
                </a:solidFill>
                <a:latin typeface="Times New Roman" pitchFamily="18" charset="0"/>
              </a:defRPr>
            </a:lvl4pPr>
            <a:lvl5pPr algn="ctr" rtl="0" eaLnBrk="1" fontAlgn="base" hangingPunct="1">
              <a:spcBef>
                <a:spcPct val="0"/>
              </a:spcBef>
              <a:spcAft>
                <a:spcPct val="0"/>
              </a:spcAft>
              <a:defRPr sz="3300" b="1" i="1">
                <a:solidFill>
                  <a:schemeClr val="tx2"/>
                </a:solidFill>
                <a:latin typeface="Times New Roman" pitchFamily="18" charset="0"/>
              </a:defRPr>
            </a:lvl5pPr>
            <a:lvl6pPr marL="342900" algn="ctr" rtl="0" eaLnBrk="1" fontAlgn="base" hangingPunct="1">
              <a:spcBef>
                <a:spcPct val="0"/>
              </a:spcBef>
              <a:spcAft>
                <a:spcPct val="0"/>
              </a:spcAft>
              <a:defRPr sz="3300" b="1" i="1">
                <a:solidFill>
                  <a:schemeClr val="tx2"/>
                </a:solidFill>
                <a:latin typeface="Times New Roman" pitchFamily="18" charset="0"/>
              </a:defRPr>
            </a:lvl6pPr>
            <a:lvl7pPr marL="685800" algn="ctr" rtl="0" eaLnBrk="1" fontAlgn="base" hangingPunct="1">
              <a:spcBef>
                <a:spcPct val="0"/>
              </a:spcBef>
              <a:spcAft>
                <a:spcPct val="0"/>
              </a:spcAft>
              <a:defRPr sz="3300" b="1" i="1">
                <a:solidFill>
                  <a:schemeClr val="tx2"/>
                </a:solidFill>
                <a:latin typeface="Times New Roman" pitchFamily="18" charset="0"/>
              </a:defRPr>
            </a:lvl7pPr>
            <a:lvl8pPr marL="1028700" algn="ctr" rtl="0" eaLnBrk="1" fontAlgn="base" hangingPunct="1">
              <a:spcBef>
                <a:spcPct val="0"/>
              </a:spcBef>
              <a:spcAft>
                <a:spcPct val="0"/>
              </a:spcAft>
              <a:defRPr sz="3300" b="1" i="1">
                <a:solidFill>
                  <a:schemeClr val="tx2"/>
                </a:solidFill>
                <a:latin typeface="Times New Roman" pitchFamily="18" charset="0"/>
              </a:defRPr>
            </a:lvl8pPr>
            <a:lvl9pPr marL="1371600" algn="ctr" rtl="0" eaLnBrk="1" fontAlgn="base" hangingPunct="1">
              <a:spcBef>
                <a:spcPct val="0"/>
              </a:spcBef>
              <a:spcAft>
                <a:spcPct val="0"/>
              </a:spcAft>
              <a:defRPr sz="3300" b="1" i="1">
                <a:solidFill>
                  <a:schemeClr val="tx2"/>
                </a:solidFill>
                <a:latin typeface="Times New Roman" pitchFamily="18" charset="0"/>
              </a:defRPr>
            </a:lvl9pPr>
          </a:lstStyle>
          <a:p>
            <a:r>
              <a:rPr lang="en-US" dirty="0">
                <a:solidFill>
                  <a:schemeClr val="tx1"/>
                </a:solidFill>
              </a:rPr>
              <a:t>Calibrations Program</a:t>
            </a:r>
            <a:endParaRPr lang="en-US" kern="0" dirty="0">
              <a:solidFill>
                <a:schemeClr val="tx1"/>
              </a:solidFill>
            </a:endParaRPr>
          </a:p>
        </p:txBody>
      </p:sp>
    </p:spTree>
    <p:extLst>
      <p:ext uri="{BB962C8B-B14F-4D97-AF65-F5344CB8AC3E}">
        <p14:creationId xmlns:p14="http://schemas.microsoft.com/office/powerpoint/2010/main" val="3438022469"/>
      </p:ext>
    </p:extLst>
  </p:cSld>
  <p:clrMapOvr>
    <a:masterClrMapping/>
  </p:clrMapOvr>
  <p:transition spd="slow"/>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4400" y="1600200"/>
            <a:ext cx="8229600" cy="4739323"/>
          </a:xfrm>
        </p:spPr>
        <p:txBody>
          <a:bodyPr/>
          <a:lstStyle/>
          <a:p>
            <a:r>
              <a:rPr lang="en-US" b="0" dirty="0" smtClean="0"/>
              <a:t>Not scheduling and/or conducting calibrations</a:t>
            </a:r>
          </a:p>
          <a:p>
            <a:r>
              <a:rPr lang="en-US" b="0" dirty="0" smtClean="0"/>
              <a:t>Not verifying SL-3 extracts, Installed Base, or IMO</a:t>
            </a:r>
          </a:p>
          <a:p>
            <a:r>
              <a:rPr lang="en-US" b="0" dirty="0" smtClean="0"/>
              <a:t>ONLY using Cal 2000</a:t>
            </a:r>
            <a:endParaRPr lang="en-US" b="0" dirty="0"/>
          </a:p>
          <a:p>
            <a:r>
              <a:rPr lang="en-US" b="0" dirty="0" smtClean="0"/>
              <a:t>Can’t find/pull GCSS-MC Calibration Report</a:t>
            </a:r>
          </a:p>
          <a:p>
            <a:endParaRPr lang="en-US" dirty="0"/>
          </a:p>
        </p:txBody>
      </p:sp>
      <p:sp>
        <p:nvSpPr>
          <p:cNvPr id="2" name="Title 1"/>
          <p:cNvSpPr>
            <a:spLocks noGrp="1"/>
          </p:cNvSpPr>
          <p:nvPr>
            <p:ph type="title"/>
          </p:nvPr>
        </p:nvSpPr>
        <p:spPr/>
        <p:txBody>
          <a:bodyPr>
            <a:normAutofit/>
          </a:bodyPr>
          <a:lstStyle/>
          <a:p>
            <a:r>
              <a:rPr lang="en-US" sz="3300" dirty="0" smtClean="0">
                <a:solidFill>
                  <a:schemeClr val="tx1"/>
                </a:solidFill>
              </a:rPr>
              <a:t>Trends</a:t>
            </a:r>
            <a:endParaRPr lang="en-US" sz="3300" dirty="0">
              <a:solidFill>
                <a:schemeClr val="tx1"/>
              </a:solidFill>
            </a:endParaRPr>
          </a:p>
        </p:txBody>
      </p:sp>
    </p:spTree>
    <p:extLst>
      <p:ext uri="{BB962C8B-B14F-4D97-AF65-F5344CB8AC3E}">
        <p14:creationId xmlns:p14="http://schemas.microsoft.com/office/powerpoint/2010/main" val="392413812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4400" y="1600200"/>
            <a:ext cx="8229600" cy="4891723"/>
          </a:xfrm>
        </p:spPr>
        <p:txBody>
          <a:bodyPr/>
          <a:lstStyle/>
          <a:p>
            <a:r>
              <a:rPr lang="en-US" b="0" dirty="0" smtClean="0"/>
              <a:t>Manual Process only (no Automated Reports)</a:t>
            </a:r>
          </a:p>
          <a:p>
            <a:r>
              <a:rPr lang="en-US" b="0" dirty="0" smtClean="0"/>
              <a:t>Not  conducting Annual Inventories</a:t>
            </a:r>
          </a:p>
          <a:p>
            <a:r>
              <a:rPr lang="en-US" sz="2400" b="0" dirty="0"/>
              <a:t>Data entered incorrectly on the PM/CAL Scheduling Form</a:t>
            </a:r>
          </a:p>
          <a:p>
            <a:pPr lvl="1"/>
            <a:r>
              <a:rPr lang="en-US" b="0" dirty="0"/>
              <a:t> Example: 7-Ton on the </a:t>
            </a:r>
            <a:r>
              <a:rPr lang="en-US" b="0" dirty="0" smtClean="0"/>
              <a:t>Calibration </a:t>
            </a:r>
            <a:r>
              <a:rPr lang="en-US" b="0" dirty="0"/>
              <a:t>report</a:t>
            </a:r>
          </a:p>
          <a:p>
            <a:endParaRPr lang="en-US" b="0" dirty="0" smtClean="0"/>
          </a:p>
          <a:p>
            <a:pPr marL="0" indent="0">
              <a:buNone/>
            </a:pPr>
            <a:endParaRPr lang="en-US" dirty="0" smtClean="0"/>
          </a:p>
          <a:p>
            <a:pPr marL="0" indent="0">
              <a:buNone/>
            </a:pPr>
            <a:endParaRPr lang="en-US" dirty="0"/>
          </a:p>
        </p:txBody>
      </p:sp>
      <p:sp>
        <p:nvSpPr>
          <p:cNvPr id="2" name="Title 1"/>
          <p:cNvSpPr>
            <a:spLocks noGrp="1"/>
          </p:cNvSpPr>
          <p:nvPr>
            <p:ph type="title"/>
          </p:nvPr>
        </p:nvSpPr>
        <p:spPr/>
        <p:txBody>
          <a:bodyPr>
            <a:normAutofit/>
          </a:bodyPr>
          <a:lstStyle/>
          <a:p>
            <a:r>
              <a:rPr lang="en-US" sz="3300" dirty="0" smtClean="0">
                <a:solidFill>
                  <a:schemeClr val="tx1"/>
                </a:solidFill>
              </a:rPr>
              <a:t>Trends</a:t>
            </a:r>
            <a:endParaRPr lang="en-US" sz="3300" dirty="0">
              <a:solidFill>
                <a:schemeClr val="tx1"/>
              </a:solidFill>
            </a:endParaRPr>
          </a:p>
        </p:txBody>
      </p:sp>
    </p:spTree>
    <p:extLst>
      <p:ext uri="{BB962C8B-B14F-4D97-AF65-F5344CB8AC3E}">
        <p14:creationId xmlns:p14="http://schemas.microsoft.com/office/powerpoint/2010/main" val="283172637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4400" y="1600200"/>
            <a:ext cx="8153400" cy="4617403"/>
          </a:xfrm>
        </p:spPr>
        <p:txBody>
          <a:bodyPr/>
          <a:lstStyle/>
          <a:p>
            <a:r>
              <a:rPr lang="en-US" sz="2400" dirty="0"/>
              <a:t>Cal Labs using incorrect procedures for courtesy SRs and custody transfers.</a:t>
            </a:r>
          </a:p>
          <a:p>
            <a:pPr lvl="1"/>
            <a:r>
              <a:rPr lang="en-US" b="0" dirty="0"/>
              <a:t>Receiving unit prints the custody receipt (GPN 1-13) </a:t>
            </a:r>
          </a:p>
          <a:p>
            <a:r>
              <a:rPr lang="en-US" sz="2400" dirty="0" smtClean="0"/>
              <a:t>LOGCOM cataloged some items incorrectly in GCSS-MC.</a:t>
            </a:r>
          </a:p>
          <a:p>
            <a:pPr lvl="1"/>
            <a:r>
              <a:rPr lang="en-US" b="0" dirty="0" smtClean="0"/>
              <a:t> Calibration Items either not identified as “Calibration Required,” “Installed Base Trackable,” “Serial Trackable,”</a:t>
            </a:r>
          </a:p>
          <a:p>
            <a:r>
              <a:rPr lang="en-US" sz="2400" dirty="0"/>
              <a:t>Parent / Child relationships are not established.</a:t>
            </a:r>
          </a:p>
          <a:p>
            <a:pPr lvl="1"/>
            <a:r>
              <a:rPr lang="en-US" b="0" dirty="0"/>
              <a:t>Example: Common 24 &amp; Torque Wrench</a:t>
            </a:r>
          </a:p>
          <a:p>
            <a:pPr lvl="1"/>
            <a:r>
              <a:rPr lang="en-US" b="0" dirty="0"/>
              <a:t>Incorrect Item Attributes (LOGCOM) complicates process</a:t>
            </a:r>
          </a:p>
          <a:p>
            <a:pPr marL="451961" lvl="1" indent="0">
              <a:buNone/>
            </a:pPr>
            <a:r>
              <a:rPr lang="en-US" b="0" dirty="0" smtClean="0"/>
              <a:t> </a:t>
            </a:r>
          </a:p>
        </p:txBody>
      </p:sp>
      <p:sp>
        <p:nvSpPr>
          <p:cNvPr id="2" name="Title 1"/>
          <p:cNvSpPr>
            <a:spLocks noGrp="1"/>
          </p:cNvSpPr>
          <p:nvPr>
            <p:ph type="title"/>
          </p:nvPr>
        </p:nvSpPr>
        <p:spPr/>
        <p:txBody>
          <a:bodyPr>
            <a:normAutofit/>
          </a:bodyPr>
          <a:lstStyle/>
          <a:p>
            <a:r>
              <a:rPr lang="en-US" sz="3300" dirty="0" smtClean="0">
                <a:solidFill>
                  <a:schemeClr val="tx1"/>
                </a:solidFill>
              </a:rPr>
              <a:t>Issues</a:t>
            </a:r>
            <a:endParaRPr lang="en-US" sz="3300" dirty="0">
              <a:solidFill>
                <a:schemeClr val="tx1"/>
              </a:solidFill>
            </a:endParaRPr>
          </a:p>
        </p:txBody>
      </p:sp>
    </p:spTree>
    <p:extLst>
      <p:ext uri="{BB962C8B-B14F-4D97-AF65-F5344CB8AC3E}">
        <p14:creationId xmlns:p14="http://schemas.microsoft.com/office/powerpoint/2010/main" val="25656477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C:\Documents and Settings\EBlumenstock\My Documents\Microsoft Clip Organizer\j0078622.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10000" y="2895600"/>
            <a:ext cx="159385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2590800" y="1219199"/>
            <a:ext cx="3886199" cy="1524001"/>
          </a:xfrm>
          <a:prstGeom prst="rect">
            <a:avLst/>
          </a:prstGeom>
          <a:noFill/>
        </p:spPr>
        <p:txBody>
          <a:bodyPr wrap="none">
            <a:prstTxWarp prst="textChevron">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sz="5400" b="1" spc="50" dirty="0">
                <a:ln w="11430">
                  <a:solidFill>
                    <a:srgbClr val="000099"/>
                  </a:solidFill>
                </a:ln>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Questions ?</a:t>
            </a:r>
          </a:p>
        </p:txBody>
      </p:sp>
      <p:sp>
        <p:nvSpPr>
          <p:cNvPr id="4" name="Title 1"/>
          <p:cNvSpPr txBox="1">
            <a:spLocks/>
          </p:cNvSpPr>
          <p:nvPr/>
        </p:nvSpPr>
        <p:spPr>
          <a:xfrm>
            <a:off x="685802" y="114304"/>
            <a:ext cx="8107363" cy="1038225"/>
          </a:xfrm>
          <a:prstGeom prst="rect">
            <a:avLst/>
          </a:prstGeom>
        </p:spPr>
        <p:txBody>
          <a:bodyPr/>
          <a:lstStyle>
            <a:lvl1pPr algn="ctr" rtl="0" eaLnBrk="1" fontAlgn="base" hangingPunct="1">
              <a:spcBef>
                <a:spcPct val="0"/>
              </a:spcBef>
              <a:spcAft>
                <a:spcPct val="0"/>
              </a:spcAft>
              <a:defRPr sz="3300" b="1" i="1">
                <a:solidFill>
                  <a:schemeClr val="tx2"/>
                </a:solidFill>
                <a:latin typeface="+mj-lt"/>
                <a:ea typeface="+mj-ea"/>
                <a:cs typeface="+mj-cs"/>
              </a:defRPr>
            </a:lvl1pPr>
            <a:lvl2pPr algn="ctr" rtl="0" eaLnBrk="1" fontAlgn="base" hangingPunct="1">
              <a:spcBef>
                <a:spcPct val="0"/>
              </a:spcBef>
              <a:spcAft>
                <a:spcPct val="0"/>
              </a:spcAft>
              <a:defRPr sz="3300" b="1" i="1">
                <a:solidFill>
                  <a:schemeClr val="tx2"/>
                </a:solidFill>
                <a:latin typeface="Times New Roman" pitchFamily="18" charset="0"/>
              </a:defRPr>
            </a:lvl2pPr>
            <a:lvl3pPr algn="ctr" rtl="0" eaLnBrk="1" fontAlgn="base" hangingPunct="1">
              <a:spcBef>
                <a:spcPct val="0"/>
              </a:spcBef>
              <a:spcAft>
                <a:spcPct val="0"/>
              </a:spcAft>
              <a:defRPr sz="3300" b="1" i="1">
                <a:solidFill>
                  <a:schemeClr val="tx2"/>
                </a:solidFill>
                <a:latin typeface="Times New Roman" pitchFamily="18" charset="0"/>
              </a:defRPr>
            </a:lvl3pPr>
            <a:lvl4pPr algn="ctr" rtl="0" eaLnBrk="1" fontAlgn="base" hangingPunct="1">
              <a:spcBef>
                <a:spcPct val="0"/>
              </a:spcBef>
              <a:spcAft>
                <a:spcPct val="0"/>
              </a:spcAft>
              <a:defRPr sz="3300" b="1" i="1">
                <a:solidFill>
                  <a:schemeClr val="tx2"/>
                </a:solidFill>
                <a:latin typeface="Times New Roman" pitchFamily="18" charset="0"/>
              </a:defRPr>
            </a:lvl4pPr>
            <a:lvl5pPr algn="ctr" rtl="0" eaLnBrk="1" fontAlgn="base" hangingPunct="1">
              <a:spcBef>
                <a:spcPct val="0"/>
              </a:spcBef>
              <a:spcAft>
                <a:spcPct val="0"/>
              </a:spcAft>
              <a:defRPr sz="3300" b="1" i="1">
                <a:solidFill>
                  <a:schemeClr val="tx2"/>
                </a:solidFill>
                <a:latin typeface="Times New Roman" pitchFamily="18" charset="0"/>
              </a:defRPr>
            </a:lvl5pPr>
            <a:lvl6pPr marL="342900" algn="ctr" rtl="0" eaLnBrk="1" fontAlgn="base" hangingPunct="1">
              <a:spcBef>
                <a:spcPct val="0"/>
              </a:spcBef>
              <a:spcAft>
                <a:spcPct val="0"/>
              </a:spcAft>
              <a:defRPr sz="3300" b="1" i="1">
                <a:solidFill>
                  <a:schemeClr val="tx2"/>
                </a:solidFill>
                <a:latin typeface="Times New Roman" pitchFamily="18" charset="0"/>
              </a:defRPr>
            </a:lvl6pPr>
            <a:lvl7pPr marL="685800" algn="ctr" rtl="0" eaLnBrk="1" fontAlgn="base" hangingPunct="1">
              <a:spcBef>
                <a:spcPct val="0"/>
              </a:spcBef>
              <a:spcAft>
                <a:spcPct val="0"/>
              </a:spcAft>
              <a:defRPr sz="3300" b="1" i="1">
                <a:solidFill>
                  <a:schemeClr val="tx2"/>
                </a:solidFill>
                <a:latin typeface="Times New Roman" pitchFamily="18" charset="0"/>
              </a:defRPr>
            </a:lvl7pPr>
            <a:lvl8pPr marL="1028700" algn="ctr" rtl="0" eaLnBrk="1" fontAlgn="base" hangingPunct="1">
              <a:spcBef>
                <a:spcPct val="0"/>
              </a:spcBef>
              <a:spcAft>
                <a:spcPct val="0"/>
              </a:spcAft>
              <a:defRPr sz="3300" b="1" i="1">
                <a:solidFill>
                  <a:schemeClr val="tx2"/>
                </a:solidFill>
                <a:latin typeface="Times New Roman" pitchFamily="18" charset="0"/>
              </a:defRPr>
            </a:lvl8pPr>
            <a:lvl9pPr marL="1371600" algn="ctr" rtl="0" eaLnBrk="1" fontAlgn="base" hangingPunct="1">
              <a:spcBef>
                <a:spcPct val="0"/>
              </a:spcBef>
              <a:spcAft>
                <a:spcPct val="0"/>
              </a:spcAft>
              <a:defRPr sz="3300" b="1" i="1">
                <a:solidFill>
                  <a:schemeClr val="tx2"/>
                </a:solidFill>
                <a:latin typeface="Times New Roman" pitchFamily="18" charset="0"/>
              </a:defRPr>
            </a:lvl9pPr>
          </a:lstStyle>
          <a:p>
            <a:r>
              <a:rPr lang="en-US" dirty="0">
                <a:solidFill>
                  <a:schemeClr val="tx1"/>
                </a:solidFill>
              </a:rPr>
              <a:t>Calibrations Program</a:t>
            </a:r>
            <a:endParaRPr lang="en-US" kern="0" dirty="0">
              <a:solidFill>
                <a:schemeClr val="tx1"/>
              </a:solidFill>
            </a:endParaRPr>
          </a:p>
        </p:txBody>
      </p:sp>
    </p:spTree>
    <p:extLst>
      <p:ext uri="{BB962C8B-B14F-4D97-AF65-F5344CB8AC3E}">
        <p14:creationId xmlns:p14="http://schemas.microsoft.com/office/powerpoint/2010/main" val="4172364742"/>
      </p:ext>
    </p:extLst>
  </p:cSld>
  <p:clrMapOvr>
    <a:masterClrMapping/>
  </p:clrMapOvr>
  <p:transition spd="slow"/>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b="1" dirty="0" smtClean="0"/>
              <a:t>Summary</a:t>
            </a:r>
            <a:endParaRPr lang="en-US" b="1" dirty="0"/>
          </a:p>
        </p:txBody>
      </p:sp>
      <p:sp>
        <p:nvSpPr>
          <p:cNvPr id="5" name="Slide Number Placeholder 4"/>
          <p:cNvSpPr>
            <a:spLocks noGrp="1"/>
          </p:cNvSpPr>
          <p:nvPr>
            <p:ph type="sldNum" sz="quarter" idx="10"/>
          </p:nvPr>
        </p:nvSpPr>
        <p:spPr/>
        <p:txBody>
          <a:bodyPr/>
          <a:lstStyle/>
          <a:p>
            <a:fld id="{EA7C8D44-3667-46F6-9772-CC52308E2A7F}" type="slidenum">
              <a:rPr lang="en-US" smtClean="0"/>
              <a:pPr/>
              <a:t>48</a:t>
            </a:fld>
            <a:endParaRPr lang="en-US" dirty="0"/>
          </a:p>
        </p:txBody>
      </p:sp>
      <p:sp>
        <p:nvSpPr>
          <p:cNvPr id="7" name="Content Placeholder 2"/>
          <p:cNvSpPr>
            <a:spLocks noGrp="1"/>
          </p:cNvSpPr>
          <p:nvPr>
            <p:ph idx="1"/>
          </p:nvPr>
        </p:nvSpPr>
        <p:spPr>
          <a:xfrm>
            <a:off x="914400" y="1600204"/>
            <a:ext cx="8077200" cy="5181596"/>
          </a:xfrm>
        </p:spPr>
        <p:txBody>
          <a:bodyPr>
            <a:normAutofit/>
          </a:bodyPr>
          <a:lstStyle/>
          <a:p>
            <a:r>
              <a:rPr lang="en-US" sz="2000" dirty="0" smtClean="0"/>
              <a:t>Program Requirements</a:t>
            </a:r>
          </a:p>
          <a:p>
            <a:endParaRPr lang="en-US" sz="2000" dirty="0" smtClean="0"/>
          </a:p>
          <a:p>
            <a:r>
              <a:rPr lang="en-US" sz="2000" dirty="0" smtClean="0"/>
              <a:t>Responsibilities</a:t>
            </a:r>
          </a:p>
          <a:p>
            <a:endParaRPr lang="en-US" sz="2000" dirty="0" smtClean="0"/>
          </a:p>
          <a:p>
            <a:r>
              <a:rPr lang="en-US" sz="2000" dirty="0"/>
              <a:t>Calibration </a:t>
            </a:r>
            <a:r>
              <a:rPr lang="en-US" sz="2000" dirty="0" smtClean="0"/>
              <a:t>Categories</a:t>
            </a:r>
          </a:p>
          <a:p>
            <a:endParaRPr lang="en-US" sz="2000" dirty="0" smtClean="0"/>
          </a:p>
          <a:p>
            <a:r>
              <a:rPr lang="en-US" sz="2000" dirty="0" smtClean="0"/>
              <a:t>PM/Cal </a:t>
            </a:r>
            <a:r>
              <a:rPr lang="en-US" sz="2000" dirty="0" smtClean="0"/>
              <a:t>Scheduling </a:t>
            </a:r>
            <a:r>
              <a:rPr lang="en-US" sz="2000" dirty="0" smtClean="0"/>
              <a:t>Form</a:t>
            </a:r>
          </a:p>
          <a:p>
            <a:endParaRPr lang="en-US" sz="2000" dirty="0" smtClean="0"/>
          </a:p>
          <a:p>
            <a:r>
              <a:rPr lang="en-US" sz="2000" dirty="0"/>
              <a:t>Calibration Service </a:t>
            </a:r>
            <a:r>
              <a:rPr lang="en-US" sz="2000" dirty="0" smtClean="0"/>
              <a:t>Request</a:t>
            </a:r>
            <a:endParaRPr lang="en-US" sz="2000" dirty="0" smtClean="0"/>
          </a:p>
          <a:p>
            <a:endParaRPr lang="en-US" sz="2000" dirty="0" smtClean="0"/>
          </a:p>
          <a:p>
            <a:r>
              <a:rPr lang="en-US" sz="2000" dirty="0" smtClean="0"/>
              <a:t>Calibration Report</a:t>
            </a:r>
          </a:p>
          <a:p>
            <a:endParaRPr lang="en-US" sz="2000" dirty="0" smtClean="0"/>
          </a:p>
          <a:p>
            <a:r>
              <a:rPr lang="en-US" sz="2000" dirty="0" smtClean="0"/>
              <a:t>External Calibration Programs</a:t>
            </a:r>
          </a:p>
          <a:p>
            <a:endParaRPr lang="en-US" sz="2000" dirty="0" smtClean="0"/>
          </a:p>
          <a:p>
            <a:endParaRPr lang="en-US" sz="2000" dirty="0"/>
          </a:p>
        </p:txBody>
      </p:sp>
    </p:spTree>
    <p:extLst>
      <p:ext uri="{BB962C8B-B14F-4D97-AF65-F5344CB8AC3E}">
        <p14:creationId xmlns:p14="http://schemas.microsoft.com/office/powerpoint/2010/main" val="1218595710"/>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8.0&quot;&gt;&lt;object type=&quot;1&quot; unique_id=&quot;10001&quot;&gt;&lt;object type=&quot;2&quot; unique_id=&quot;10002&quot;&gt;&lt;object type=&quot;3&quot; unique_id=&quot;10003&quot;&gt;&lt;property id=&quot;20148&quot; value=&quot;5&quot;/&gt;&lt;property id=&quot;20300&quot; value=&quot;Slide 1 - &amp;quot;Materiel Readiness Training Cell (MRTC)&amp;quot;&quot;/&gt;&lt;property id=&quot;20307&quot; value=&quot;256&quot;/&gt;&lt;/object&gt;&lt;object type=&quot;3&quot; unique_id=&quot;64859&quot;&gt;&lt;property id=&quot;20148&quot; value=&quot;5&quot;/&gt;&lt;property id=&quot;20300&quot; value=&quot;Slide 4 - &amp;quot;Calibrations Program&amp;quot;&quot;/&gt;&lt;property id=&quot;20307&quot; value=&quot;357&quot;/&gt;&lt;/object&gt;&lt;object type=&quot;3&quot; unique_id=&quot;64860&quot;&gt;&lt;property id=&quot;20148&quot; value=&quot;5&quot;/&gt;&lt;property id=&quot;20300&quot; value=&quot;Slide 38 - &amp;quot;Calibrations Program&amp;quot;&quot;/&gt;&lt;property id=&quot;20307&quot; value=&quot;358&quot;/&gt;&lt;/object&gt;&lt;object type=&quot;3&quot; unique_id=&quot;65039&quot;&gt;&lt;property id=&quot;20148&quot; value=&quot;5&quot;/&gt;&lt;property id=&quot;20300&quot; value=&quot;Slide 2 - &amp;quot;Overview&amp;quot;&quot;/&gt;&lt;property id=&quot;20307&quot; value=&quot;360&quot;/&gt;&lt;/object&gt;&lt;object type=&quot;3&quot; unique_id=&quot;65040&quot;&gt;&lt;property id=&quot;20148&quot; value=&quot;5&quot;/&gt;&lt;property id=&quot;20300&quot; value=&quot;Slide 3 - &amp;quot;Topics&amp;quot;&quot;/&gt;&lt;property id=&quot;20307&quot; value=&quot;361&quot;/&gt;&lt;/object&gt;&lt;object type=&quot;3&quot; unique_id=&quot;65042&quot;&gt;&lt;property id=&quot;20148&quot; value=&quot;5&quot;/&gt;&lt;property id=&quot;20300&quot; value=&quot;Slide 5 - &amp;quot;Calibration Program Purpose&amp;quot;&quot;/&gt;&lt;property id=&quot;20307&quot; value=&quot;420&quot;/&gt;&lt;/object&gt;&lt;object type=&quot;3&quot; unique_id=&quot;65043&quot;&gt;&lt;property id=&quot;20148&quot; value=&quot;5&quot;/&gt;&lt;property id=&quot;20300&quot; value=&quot;Slide 13 - &amp;quot;Calibrations Program &amp;quot;&quot;/&gt;&lt;property id=&quot;20307&quot; value=&quot;421&quot;/&gt;&lt;/object&gt;&lt;object type=&quot;3&quot; unique_id=&quot;65045&quot;&gt;&lt;property id=&quot;20148&quot; value=&quot;5&quot;/&gt;&lt;property id=&quot;20300&quot; value=&quot;Slide 14 - &amp;quot;Responsibilities&amp;quot;&quot;/&gt;&lt;property id=&quot;20307&quot; value=&quot;362&quot;/&gt;&lt;/object&gt;&lt;object type=&quot;3&quot; unique_id=&quot;65047&quot;&gt;&lt;property id=&quot;20148&quot; value=&quot;5&quot;/&gt;&lt;property id=&quot;20300&quot; value=&quot;Slide 15 - &amp;quot;Responsibilities&amp;quot;&quot;/&gt;&lt;property id=&quot;20307&quot; value=&quot;366&quot;/&gt;&lt;/object&gt;&lt;object type=&quot;3&quot; unique_id=&quot;65053&quot;&gt;&lt;property id=&quot;20148&quot; value=&quot;5&quot;/&gt;&lt;property id=&quot;20300&quot; value=&quot;Slide 17 - &amp;quot;Calibrations Program&amp;quot;&quot;/&gt;&lt;property id=&quot;20307&quot; value=&quot;372&quot;/&gt;&lt;/object&gt;&lt;object type=&quot;3&quot; unique_id=&quot;65055&quot;&gt;&lt;property id=&quot;20148&quot; value=&quot;5&quot;/&gt;&lt;property id=&quot;20300&quot; value=&quot;Slide 18 - &amp;quot;Calibration Program Requirements&amp;quot;&quot;/&gt;&lt;property id=&quot;20307&quot; value=&quot;427&quot;/&gt;&lt;/object&gt;&lt;object type=&quot;3&quot; unique_id=&quot;65074&quot;&gt;&lt;property id=&quot;20148&quot; value=&quot;5&quot;/&gt;&lt;property id=&quot;20300&quot; value=&quot;Slide 20 - &amp;quot;Calibration Report&amp;quot;&quot;/&gt;&lt;property id=&quot;20307&quot; value=&quot;431&quot;/&gt;&lt;/object&gt;&lt;object type=&quot;3&quot; unique_id=&quot;65075&quot;&gt;&lt;property id=&quot;20148&quot; value=&quot;5&quot;/&gt;&lt;property id=&quot;20300&quot; value=&quot;Slide 21 - &amp;quot;Calibration Report&amp;quot;&quot;/&gt;&lt;property id=&quot;20307&quot; value=&quot;432&quot;/&gt;&lt;/object&gt;&lt;object type=&quot;3&quot; unique_id=&quot;65076&quot;&gt;&lt;property id=&quot;20148&quot; value=&quot;5&quot;/&gt;&lt;property id=&quot;20300&quot; value=&quot;Slide 22 - &amp;quot;Calibration Report&amp;quot;&quot;/&gt;&lt;property id=&quot;20307&quot; value=&quot;433&quot;/&gt;&lt;/object&gt;&lt;object type=&quot;3&quot; unique_id=&quot;65077&quot;&gt;&lt;property id=&quot;20148&quot; value=&quot;5&quot;/&gt;&lt;property id=&quot;20300&quot; value=&quot;Slide 24 - &amp;quot;     Practical Application&amp;quot;&quot;/&gt;&lt;property id=&quot;20307&quot; value=&quot;434&quot;/&gt;&lt;/object&gt;&lt;object type=&quot;3&quot; unique_id=&quot;65078&quot;&gt;&lt;property id=&quot;20148&quot; value=&quot;5&quot;/&gt;&lt;property id=&quot;20300&quot; value=&quot;Slide 26 - &amp;quot;Calibrations Program&amp;quot;&quot;/&gt;&lt;property id=&quot;20307&quot; value=&quot;435&quot;/&gt;&lt;/object&gt;&lt;object type=&quot;3&quot; unique_id=&quot;65080&quot;&gt;&lt;property id=&quot;20148&quot; value=&quot;5&quot;/&gt;&lt;property id=&quot;20300&quot; value=&quot;Slide 27 - &amp;quot;Calibration Service Request&amp;quot;&quot;/&gt;&lt;property id=&quot;20307&quot; value=&quot;391&quot;/&gt;&lt;/object&gt;&lt;object type=&quot;3&quot; unique_id=&quot;65084&quot;&gt;&lt;property id=&quot;20148&quot; value=&quot;5&quot;/&gt;&lt;property id=&quot;20300&quot; value=&quot;Slide 28 - &amp;quot;PM/CAL Scheduling Form&amp;quot;&quot;/&gt;&lt;property id=&quot;20307&quot; value=&quot;424&quot;/&gt;&lt;/object&gt;&lt;object type=&quot;3&quot; unique_id=&quot;65085&quot;&gt;&lt;property id=&quot;20148&quot; value=&quot;5&quot;/&gt;&lt;property id=&quot;20300&quot; value=&quot;Slide 30 - &amp;quot;     Practical Application&amp;quot;&quot;/&gt;&lt;property id=&quot;20307&quot; value=&quot;393&quot;/&gt;&lt;/object&gt;&lt;object type=&quot;3&quot; unique_id=&quot;65086&quot;&gt;&lt;property id=&quot;20148&quot; value=&quot;5&quot;/&gt;&lt;property id=&quot;20300&quot; value=&quot;Slide 32 - &amp;quot;Calibrations Program&amp;quot;&quot;/&gt;&lt;property id=&quot;20307&quot; value=&quot;436&quot;/&gt;&lt;/object&gt;&lt;object type=&quot;3&quot; unique_id=&quot;65089&quot;&gt;&lt;property id=&quot;20148&quot; value=&quot;5&quot;/&gt;&lt;property id=&quot;20300&quot; value=&quot;Slide 33 - &amp;quot; External Calibration &amp;quot;&quot;/&gt;&lt;property id=&quot;20307&quot; value=&quot;429&quot;/&gt;&lt;/object&gt;&lt;object type=&quot;3&quot; unique_id=&quot;65090&quot;&gt;&lt;property id=&quot;20148&quot; value=&quot;5&quot;/&gt;&lt;property id=&quot;20300&quot; value=&quot;Slide 39 - &amp;quot;Summary&amp;quot;&quot;/&gt;&lt;property id=&quot;20307&quot; value=&quot;419&quot;/&gt;&lt;/object&gt;&lt;object type=&quot;3&quot; unique_id=&quot;65093&quot;&gt;&lt;property id=&quot;20148&quot; value=&quot;5&quot;/&gt;&lt;property id=&quot;20300&quot; value=&quot;Slide 6 - &amp;quot;Organizational Items&amp;quot;&quot;/&gt;&lt;property id=&quot;20307&quot; value=&quot;437&quot;/&gt;&lt;/object&gt;&lt;object type=&quot;3&quot; unique_id=&quot;65094&quot;&gt;&lt;property id=&quot;20148&quot; value=&quot;5&quot;/&gt;&lt;property id=&quot;20300&quot; value=&quot;Slide 7 - &amp;quot;Organizational Items&amp;quot;&quot;/&gt;&lt;property id=&quot;20307&quot; value=&quot;438&quot;/&gt;&lt;/object&gt;&lt;object type=&quot;3&quot; unique_id=&quot;65095&quot;&gt;&lt;property id=&quot;20148&quot; value=&quot;5&quot;/&gt;&lt;property id=&quot;20300&quot; value=&quot;Slide 16 - &amp;quot;Responsibilities&amp;quot;&quot;/&gt;&lt;property id=&quot;20307&quot; value=&quot;439&quot;/&gt;&lt;/object&gt;&lt;object type=&quot;3&quot; unique_id=&quot;172667&quot;&gt;&lt;property id=&quot;20148&quot; value=&quot;5&quot;/&gt;&lt;property id=&quot;20300&quot; value=&quot;Slide 19 - &amp;quot;Calibrations Program&amp;quot;&quot;/&gt;&lt;property id=&quot;20307&quot; value=&quot;441&quot;/&gt;&lt;/object&gt;&lt;object type=&quot;3&quot; unique_id=&quot;173225&quot;&gt;&lt;property id=&quot;20148&quot; value=&quot;5&quot;/&gt;&lt;property id=&quot;20300&quot; value=&quot;Slide 25 - &amp;quot;     Practical Application&amp;quot;&quot;/&gt;&lt;property id=&quot;20307&quot; value=&quot;442&quot;/&gt;&lt;/object&gt;&lt;object type=&quot;3&quot; unique_id=&quot;173717&quot;&gt;&lt;property id=&quot;20148&quot; value=&quot;5&quot;/&gt;&lt;property id=&quot;20300&quot; value=&quot;Slide 31 - &amp;quot;     Practical Application&amp;quot;&quot;/&gt;&lt;property id=&quot;20307&quot; value=&quot;443&quot;/&gt;&lt;/object&gt;&lt;object type=&quot;3&quot; unique_id=&quot;173719&quot;&gt;&lt;property id=&quot;20148&quot; value=&quot;5&quot;/&gt;&lt;property id=&quot;20300&quot; value=&quot;Slide 8 - &amp;quot;Incorrect TMDE IMO Attributes&amp;quot;&quot;/&gt;&lt;property id=&quot;20307&quot; value=&quot;444&quot;/&gt;&lt;/object&gt;&lt;object type=&quot;3&quot; unique_id=&quot;173720&quot;&gt;&lt;property id=&quot;20148&quot; value=&quot;5&quot;/&gt;&lt;property id=&quot;20300&quot; value=&quot;Slide 9 - &amp;quot;IMO Load SR Example &amp;quot;&quot;/&gt;&lt;property id=&quot;20307&quot; value=&quot;445&quot;/&gt;&lt;/object&gt;&lt;object type=&quot;3&quot; unique_id=&quot;173721&quot;&gt;&lt;property id=&quot;20148&quot; value=&quot;5&quot;/&gt;&lt;property id=&quot;20300&quot; value=&quot;Slide 10 - &amp;quot;Item Master Organization (IMO) Load&amp;quot;&quot;/&gt;&lt;property id=&quot;20307&quot; value=&quot;446&quot;/&gt;&lt;/object&gt;&lt;object type=&quot;3&quot; unique_id=&quot;173722&quot;&gt;&lt;property id=&quot;20148&quot; value=&quot;5&quot;/&gt;&lt;property id=&quot;20300&quot; value=&quot;Slide 11 - &amp;quot;Item Master Organization (IMO) Load&amp;quot;&quot;/&gt;&lt;property id=&quot;20307&quot; value=&quot;447&quot;/&gt;&lt;/object&gt;&lt;object type=&quot;3&quot; unique_id=&quot;173723&quot;&gt;&lt;property id=&quot;20148&quot; value=&quot;5&quot;/&gt;&lt;property id=&quot;20300&quot; value=&quot;Slide 12 - &amp;quot;Parent-Child Relationships&amp;quot;&quot;/&gt;&lt;property id=&quot;20307&quot; value=&quot;448&quot;/&gt;&lt;/object&gt;&lt;object type=&quot;3&quot; unique_id=&quot;173724&quot;&gt;&lt;property id=&quot;20148&quot; value=&quot;5&quot;/&gt;&lt;property id=&quot;20300&quot; value=&quot;Slide 23 - &amp;quot;Calibrations Program &amp;quot;&quot;/&gt;&lt;property id=&quot;20307&quot; value=&quot;456&quot;/&gt;&lt;/object&gt;&lt;object type=&quot;3&quot; unique_id=&quot;173725&quot;&gt;&lt;property id=&quot;20148&quot; value=&quot;5&quot;/&gt;&lt;property id=&quot;20300&quot; value=&quot;Slide 29 - &amp;quot;Calibrations Program &amp;quot;&quot;/&gt;&lt;property id=&quot;20307&quot; value=&quot;457&quot;/&gt;&lt;/object&gt;&lt;object type=&quot;3&quot; unique_id=&quot;173726&quot;&gt;&lt;property id=&quot;20148&quot; value=&quot;5&quot;/&gt;&lt;property id=&quot;20300&quot; value=&quot;Slide 34 - &amp;quot;Calibrations Program&amp;quot;&quot;/&gt;&lt;property id=&quot;20307&quot; value=&quot;452&quot;/&gt;&lt;/object&gt;&lt;object type=&quot;3&quot; unique_id=&quot;173727&quot;&gt;&lt;property id=&quot;20148&quot; value=&quot;5&quot;/&gt;&lt;property id=&quot;20300&quot; value=&quot;Slide 35 - &amp;quot;Trends&amp;quot;&quot;/&gt;&lt;property id=&quot;20307&quot; value=&quot;449&quot;/&gt;&lt;/object&gt;&lt;object type=&quot;3&quot; unique_id=&quot;173728&quot;&gt;&lt;property id=&quot;20148&quot; value=&quot;5&quot;/&gt;&lt;property id=&quot;20300&quot; value=&quot;Slide 36 - &amp;quot;Trends&amp;quot;&quot;/&gt;&lt;property id=&quot;20307&quot; value=&quot;450&quot;/&gt;&lt;/object&gt;&lt;object type=&quot;3&quot; unique_id=&quot;173729&quot;&gt;&lt;property id=&quot;20148&quot; value=&quot;5&quot;/&gt;&lt;property id=&quot;20300&quot; value=&quot;Slide 37 - &amp;quot;Issues&amp;quot;&quot;/&gt;&lt;property id=&quot;20307&quot; value=&quot;451&quot;/&gt;&lt;/object&gt;&lt;object type=&quot;3&quot; unique_id=&quot;173730&quot;&gt;&lt;property id=&quot;20148&quot; value=&quot;5&quot;/&gt;&lt;property id=&quot;20300&quot; value=&quot;Slide 40 - &amp;quot;References&amp;quot;&quot;/&gt;&lt;property id=&quot;20307&quot; value=&quot;453&quot;/&gt;&lt;/object&gt;&lt;/object&gt;&lt;object type=&quot;8&quot; unique_id=&quot;10070&quot;&gt;&lt;/object&gt;&lt;/object&gt;&lt;/database&gt;"/>
  <p:tag name="SECTOMILLISECCONVERTED" val="1"/>
</p:tagLst>
</file>

<file path=ppt/theme/theme1.xml><?xml version="1.0" encoding="utf-8"?>
<a:theme xmlns:a="http://schemas.openxmlformats.org/drawingml/2006/main" name="2_MRTC_PPT">
  <a:themeElements>
    <a:clrScheme name="Marine Corps 1">
      <a:dk1>
        <a:sysClr val="windowText" lastClr="000000"/>
      </a:dk1>
      <a:lt1>
        <a:sysClr val="window" lastClr="FFFFFF"/>
      </a:lt1>
      <a:dk2>
        <a:srgbClr val="494429"/>
      </a:dk2>
      <a:lt2>
        <a:srgbClr val="EEECE1"/>
      </a:lt2>
      <a:accent1>
        <a:srgbClr val="938953"/>
      </a:accent1>
      <a:accent2>
        <a:srgbClr val="DDD9C3"/>
      </a:accent2>
      <a:accent3>
        <a:srgbClr val="76923C"/>
      </a:accent3>
      <a:accent4>
        <a:srgbClr val="C3D69B"/>
      </a:accent4>
      <a:accent5>
        <a:srgbClr val="CC0000"/>
      </a:accent5>
      <a:accent6>
        <a:srgbClr val="FFFF66"/>
      </a:accent6>
      <a:hlink>
        <a:srgbClr val="0000FF"/>
      </a:hlink>
      <a:folHlink>
        <a:srgbClr val="800080"/>
      </a:folHlink>
    </a:clrScheme>
    <a:fontScheme name="P&amp;R 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0" smtClean="0">
            <a:ln>
              <a:noFill/>
            </a:ln>
            <a:solidFill>
              <a:schemeClr val="tx1"/>
            </a:solidFill>
            <a:effectLst/>
            <a:latin typeface="Arial" charset="0"/>
          </a:defRPr>
        </a:defPPr>
      </a:lstStyle>
    </a:lnDef>
  </a:objectDefaults>
  <a:extraClrSchemeLst>
    <a:extraClrScheme>
      <a:clrScheme name="P&amp;R 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amp;R 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P&amp;R 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P&amp;R 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P&amp;R 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P&amp;R 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P&amp;R 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P&amp;R blank presentation 8">
        <a:dk1>
          <a:srgbClr val="000000"/>
        </a:dk1>
        <a:lt1>
          <a:srgbClr val="FFFFFF"/>
        </a:lt1>
        <a:dk2>
          <a:srgbClr val="000000"/>
        </a:dk2>
        <a:lt2>
          <a:srgbClr val="808080"/>
        </a:lt2>
        <a:accent1>
          <a:srgbClr val="FF0000"/>
        </a:accent1>
        <a:accent2>
          <a:srgbClr val="339933"/>
        </a:accent2>
        <a:accent3>
          <a:srgbClr val="FFFFFF"/>
        </a:accent3>
        <a:accent4>
          <a:srgbClr val="000000"/>
        </a:accent4>
        <a:accent5>
          <a:srgbClr val="FFAAAA"/>
        </a:accent5>
        <a:accent6>
          <a:srgbClr val="2D8A2D"/>
        </a:accent6>
        <a:hlink>
          <a:srgbClr val="000099"/>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MRTC_PPT" id="{4A692731-2FF3-40F2-BE76-AB8894A07860}" vid="{F801BE77-0ADD-4103-923F-6C617775D64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B9858E01074F34FB3619029F2C12652" ma:contentTypeVersion="0" ma:contentTypeDescription="Create a new document." ma:contentTypeScope="" ma:versionID="1fdc8196431415e85f6308acd593f5c6">
  <xsd:schema xmlns:xsd="http://www.w3.org/2001/XMLSchema" xmlns:xs="http://www.w3.org/2001/XMLSchema" xmlns:p="http://schemas.microsoft.com/office/2006/metadata/properties" targetNamespace="http://schemas.microsoft.com/office/2006/metadata/properties" ma:root="true" ma:fieldsID="c64490b4aec6201516c3a874156f37b2">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CD390BF-726A-4CAB-96A8-FE476A7A1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2.xml><?xml version="1.0" encoding="utf-8"?>
<ds:datastoreItem xmlns:ds="http://schemas.openxmlformats.org/officeDocument/2006/customXml" ds:itemID="{EA3D69D1-D03B-4B2F-A04D-00107E1995D9}">
  <ds:schemaRefs>
    <ds:schemaRef ds:uri="http://schemas.microsoft.com/office/2006/documentManagement/types"/>
    <ds:schemaRef ds:uri="http://purl.org/dc/terms/"/>
    <ds:schemaRef ds:uri="http://www.w3.org/XML/1998/namespace"/>
    <ds:schemaRef ds:uri="http://schemas.openxmlformats.org/package/2006/metadata/core-properties"/>
    <ds:schemaRef ds:uri="http://purl.org/dc/elements/1.1/"/>
    <ds:schemaRef ds:uri="http://purl.org/dc/dcmitype/"/>
    <ds:schemaRef ds:uri="http://schemas.microsoft.com/office/infopath/2007/PartnerControls"/>
    <ds:schemaRef ds:uri="http://schemas.microsoft.com/office/2006/metadata/properties"/>
  </ds:schemaRefs>
</ds:datastoreItem>
</file>

<file path=customXml/itemProps3.xml><?xml version="1.0" encoding="utf-8"?>
<ds:datastoreItem xmlns:ds="http://schemas.openxmlformats.org/officeDocument/2006/customXml" ds:itemID="{793FC8D8-28C7-4D21-A0C7-9C6CAA0EACE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6626</TotalTime>
  <Words>2322</Words>
  <Application>Microsoft Office PowerPoint</Application>
  <PresentationFormat>On-screen Show (4:3)</PresentationFormat>
  <Paragraphs>432</Paragraphs>
  <Slides>48</Slides>
  <Notes>26</Notes>
  <HiddenSlides>2</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48</vt:i4>
      </vt:variant>
    </vt:vector>
  </HeadingPairs>
  <TitlesOfParts>
    <vt:vector size="54" baseType="lpstr">
      <vt:lpstr>Arial</vt:lpstr>
      <vt:lpstr>Calibri</vt:lpstr>
      <vt:lpstr>Times New Roman</vt:lpstr>
      <vt:lpstr>Wingdings</vt:lpstr>
      <vt:lpstr>Wingdings 2</vt:lpstr>
      <vt:lpstr>2_MRTC_PPT</vt:lpstr>
      <vt:lpstr>Materiel Readiness Training Cell (MRTC)</vt:lpstr>
      <vt:lpstr>Overview</vt:lpstr>
      <vt:lpstr>Topics</vt:lpstr>
      <vt:lpstr>PowerPoint Presentation</vt:lpstr>
      <vt:lpstr>Calibration Program Purpose</vt:lpstr>
      <vt:lpstr>Calibration Program Criteria</vt:lpstr>
      <vt:lpstr>Organizational Items</vt:lpstr>
      <vt:lpstr>Organizational Items</vt:lpstr>
      <vt:lpstr>Incorrect TMDE IMO Attributes</vt:lpstr>
      <vt:lpstr>IMO Load SR Example </vt:lpstr>
      <vt:lpstr>Item Master Organization (IMO) Load</vt:lpstr>
      <vt:lpstr>Item Master Organization (IMO) Load</vt:lpstr>
      <vt:lpstr>Parent-Child Relationships</vt:lpstr>
      <vt:lpstr>PowerPoint Presentation</vt:lpstr>
      <vt:lpstr>Responsibilities</vt:lpstr>
      <vt:lpstr>Responsibilities</vt:lpstr>
      <vt:lpstr>Responsibilities</vt:lpstr>
      <vt:lpstr>PowerPoint Presentation</vt:lpstr>
      <vt:lpstr>Calibration Program Requirements</vt:lpstr>
      <vt:lpstr>PowerPoint Presentation</vt:lpstr>
      <vt:lpstr>PowerPoint Presentation</vt:lpstr>
      <vt:lpstr>PowerPoint Presentation</vt:lpstr>
      <vt:lpstr>PM/CAL Scheduling Form</vt:lpstr>
      <vt:lpstr>     Practical Application</vt:lpstr>
      <vt:lpstr>     Practical Application</vt:lpstr>
      <vt:lpstr>PowerPoint Presentation</vt:lpstr>
      <vt:lpstr>PowerPoint Presentation</vt:lpstr>
      <vt:lpstr>Calibration Service Request</vt:lpstr>
      <vt:lpstr>Calibration Service Request</vt:lpstr>
      <vt:lpstr>Calibration Service Request</vt:lpstr>
      <vt:lpstr>Calibration Service Request</vt:lpstr>
      <vt:lpstr>Calibration Service Request</vt:lpstr>
      <vt:lpstr>PowerPoint Presentation</vt:lpstr>
      <vt:lpstr>     Practical Application</vt:lpstr>
      <vt:lpstr>     Practical Application</vt:lpstr>
      <vt:lpstr>PowerPoint Presentation</vt:lpstr>
      <vt:lpstr>Calibration Report</vt:lpstr>
      <vt:lpstr>PowerPoint Presentation</vt:lpstr>
      <vt:lpstr>Calibration Report</vt:lpstr>
      <vt:lpstr>Calibration Report</vt:lpstr>
      <vt:lpstr>PowerPoint Presentation</vt:lpstr>
      <vt:lpstr> External Calibration </vt:lpstr>
      <vt:lpstr>PowerPoint Presentation</vt:lpstr>
      <vt:lpstr>Trends</vt:lpstr>
      <vt:lpstr>Trends</vt:lpstr>
      <vt:lpstr>Issues</vt:lpstr>
      <vt:lpstr>PowerPoint Presentation</vt:lpstr>
      <vt:lpstr>Summary</vt:lpstr>
    </vt:vector>
  </TitlesOfParts>
  <Company>NMCI</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Material Readiness Training Cell (MRTC)</dc:title>
  <dc:creator>MFrench@LOGIS-TECH.com</dc:creator>
  <cp:lastModifiedBy>Vance Boulanger</cp:lastModifiedBy>
  <cp:revision>495</cp:revision>
  <cp:lastPrinted>2014-04-25T23:13:44Z</cp:lastPrinted>
  <dcterms:created xsi:type="dcterms:W3CDTF">2012-09-14T18:06:44Z</dcterms:created>
  <dcterms:modified xsi:type="dcterms:W3CDTF">2015-02-25T14:39:22Z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0x0101005B9858E01074F34FB3619029F2C12652</vt:lpwstr>
  </property>
  <property fmtid="{D5CDD505-2E9C-101B-9397-08002B2CF9AE}" pid="3" name="DocCat">
    <vt:lpwstr>2</vt:lpwstr>
  </property>
  <property fmtid="{D5CDD505-2E9C-101B-9397-08002B2CF9AE}" pid="4" name="Document Category">
    <vt:lpwstr>2</vt:lpwstr>
  </property>
  <property fmtid="{D5CDD505-2E9C-101B-9397-08002B2CF9AE}" pid="5" name="Classification">
    <vt:lpwstr>None/Unclassified</vt:lpwstr>
  </property>
  <property fmtid="{D5CDD505-2E9C-101B-9397-08002B2CF9AE}" pid="6" name="DocumentCreationDate">
    <vt:lpwstr>2013-02-08T08:00:00+00:00</vt:lpwstr>
  </property>
  <property fmtid="{D5CDD505-2E9C-101B-9397-08002B2CF9AE}" pid="7" name="SentToArchive">
    <vt:lpwstr>false</vt:lpwstr>
  </property>
</Properties>
</file>