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84" r:id="rId3"/>
  </p:sldMasterIdLst>
  <p:notesMasterIdLst>
    <p:notesMasterId r:id="rId60"/>
  </p:notesMasterIdLst>
  <p:sldIdLst>
    <p:sldId id="256" r:id="rId4"/>
    <p:sldId id="258" r:id="rId5"/>
    <p:sldId id="488" r:id="rId6"/>
    <p:sldId id="480" r:id="rId7"/>
    <p:sldId id="515" r:id="rId8"/>
    <p:sldId id="512" r:id="rId9"/>
    <p:sldId id="534" r:id="rId10"/>
    <p:sldId id="489" r:id="rId11"/>
    <p:sldId id="536" r:id="rId12"/>
    <p:sldId id="483" r:id="rId13"/>
    <p:sldId id="484" r:id="rId14"/>
    <p:sldId id="485" r:id="rId15"/>
    <p:sldId id="486" r:id="rId16"/>
    <p:sldId id="535" r:id="rId17"/>
    <p:sldId id="478" r:id="rId18"/>
    <p:sldId id="537" r:id="rId19"/>
    <p:sldId id="495" r:id="rId20"/>
    <p:sldId id="492" r:id="rId21"/>
    <p:sldId id="538" r:id="rId22"/>
    <p:sldId id="501" r:id="rId23"/>
    <p:sldId id="543" r:id="rId24"/>
    <p:sldId id="445" r:id="rId25"/>
    <p:sldId id="544" r:id="rId26"/>
    <p:sldId id="545" r:id="rId27"/>
    <p:sldId id="546" r:id="rId28"/>
    <p:sldId id="517" r:id="rId29"/>
    <p:sldId id="518" r:id="rId30"/>
    <p:sldId id="519" r:id="rId31"/>
    <p:sldId id="500" r:id="rId32"/>
    <p:sldId id="539" r:id="rId33"/>
    <p:sldId id="531" r:id="rId34"/>
    <p:sldId id="452" r:id="rId35"/>
    <p:sldId id="453" r:id="rId36"/>
    <p:sldId id="454" r:id="rId37"/>
    <p:sldId id="455" r:id="rId38"/>
    <p:sldId id="456" r:id="rId39"/>
    <p:sldId id="460" r:id="rId40"/>
    <p:sldId id="461" r:id="rId41"/>
    <p:sldId id="462" r:id="rId42"/>
    <p:sldId id="540" r:id="rId43"/>
    <p:sldId id="532" r:id="rId44"/>
    <p:sldId id="464" r:id="rId45"/>
    <p:sldId id="465" r:id="rId46"/>
    <p:sldId id="466" r:id="rId47"/>
    <p:sldId id="468" r:id="rId48"/>
    <p:sldId id="469" r:id="rId49"/>
    <p:sldId id="470" r:id="rId50"/>
    <p:sldId id="471" r:id="rId51"/>
    <p:sldId id="472" r:id="rId52"/>
    <p:sldId id="473" r:id="rId53"/>
    <p:sldId id="474" r:id="rId54"/>
    <p:sldId id="475" r:id="rId55"/>
    <p:sldId id="467" r:id="rId56"/>
    <p:sldId id="542" r:id="rId57"/>
    <p:sldId id="533" r:id="rId58"/>
    <p:sldId id="541" r:id="rId59"/>
  </p:sldIdLst>
  <p:sldSz cx="9144000" cy="6858000" type="screen4x3"/>
  <p:notesSz cx="7077075" cy="9363075"/>
  <p:custDataLst>
    <p:tags r:id="rId6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30" autoAdjust="0"/>
    <p:restoredTop sz="92621" autoAdjust="0"/>
  </p:normalViewPr>
  <p:slideViewPr>
    <p:cSldViewPr snapToGrid="0">
      <p:cViewPr varScale="1">
        <p:scale>
          <a:sx n="108" d="100"/>
          <a:sy n="108" d="100"/>
        </p:scale>
        <p:origin x="2064" y="96"/>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3"/>
          </a:xfrm>
          <a:prstGeom prst="rect">
            <a:avLst/>
          </a:prstGeom>
        </p:spPr>
        <p:txBody>
          <a:bodyPr vert="horz" lIns="94330" tIns="47165" rIns="94330" bIns="47165" rtlCol="0"/>
          <a:lstStyle>
            <a:lvl1pPr algn="l">
              <a:defRPr sz="1200"/>
            </a:lvl1pPr>
          </a:lstStyle>
          <a:p>
            <a:endParaRPr lang="en-US" dirty="0"/>
          </a:p>
        </p:txBody>
      </p:sp>
      <p:sp>
        <p:nvSpPr>
          <p:cNvPr id="3" name="Date Placeholder 2"/>
          <p:cNvSpPr>
            <a:spLocks noGrp="1"/>
          </p:cNvSpPr>
          <p:nvPr>
            <p:ph type="dt" idx="1"/>
          </p:nvPr>
        </p:nvSpPr>
        <p:spPr>
          <a:xfrm>
            <a:off x="4008705" y="0"/>
            <a:ext cx="3066733" cy="468153"/>
          </a:xfrm>
          <a:prstGeom prst="rect">
            <a:avLst/>
          </a:prstGeom>
        </p:spPr>
        <p:txBody>
          <a:bodyPr vert="horz" lIns="94330" tIns="47165" rIns="94330" bIns="47165" rtlCol="0"/>
          <a:lstStyle>
            <a:lvl1pPr algn="r">
              <a:defRPr sz="1200"/>
            </a:lvl1pPr>
          </a:lstStyle>
          <a:p>
            <a:fld id="{FC9198B5-54F5-4B9E-BAE6-5702182FCC60}" type="datetimeFigureOut">
              <a:rPr lang="en-US" smtClean="0"/>
              <a:pPr/>
              <a:t>2/25/2015</a:t>
            </a:fld>
            <a:endParaRPr lang="en-US" dirty="0"/>
          </a:p>
        </p:txBody>
      </p:sp>
      <p:sp>
        <p:nvSpPr>
          <p:cNvPr id="4" name="Slide Image Placeholder 3"/>
          <p:cNvSpPr>
            <a:spLocks noGrp="1" noRot="1" noChangeAspect="1"/>
          </p:cNvSpPr>
          <p:nvPr>
            <p:ph type="sldImg" idx="2"/>
          </p:nvPr>
        </p:nvSpPr>
        <p:spPr>
          <a:xfrm>
            <a:off x="1198563" y="703263"/>
            <a:ext cx="4679950" cy="3509962"/>
          </a:xfrm>
          <a:prstGeom prst="rect">
            <a:avLst/>
          </a:prstGeom>
          <a:noFill/>
          <a:ln w="12700">
            <a:solidFill>
              <a:prstClr val="black"/>
            </a:solidFill>
          </a:ln>
        </p:spPr>
        <p:txBody>
          <a:bodyPr vert="horz" lIns="94330" tIns="47165" rIns="94330" bIns="47165" rtlCol="0" anchor="ctr"/>
          <a:lstStyle/>
          <a:p>
            <a:endParaRPr lang="en-US" dirty="0"/>
          </a:p>
        </p:txBody>
      </p:sp>
      <p:sp>
        <p:nvSpPr>
          <p:cNvPr id="5" name="Notes Placeholder 4"/>
          <p:cNvSpPr>
            <a:spLocks noGrp="1"/>
          </p:cNvSpPr>
          <p:nvPr>
            <p:ph type="body" sz="quarter" idx="3"/>
          </p:nvPr>
        </p:nvSpPr>
        <p:spPr>
          <a:xfrm>
            <a:off x="707708" y="4447462"/>
            <a:ext cx="5661660" cy="4213383"/>
          </a:xfrm>
          <a:prstGeom prst="rect">
            <a:avLst/>
          </a:prstGeom>
        </p:spPr>
        <p:txBody>
          <a:bodyPr vert="horz" lIns="94330" tIns="47165" rIns="94330" bIns="4716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93296"/>
            <a:ext cx="3066733" cy="468153"/>
          </a:xfrm>
          <a:prstGeom prst="rect">
            <a:avLst/>
          </a:prstGeom>
        </p:spPr>
        <p:txBody>
          <a:bodyPr vert="horz" lIns="94330" tIns="47165" rIns="94330" bIns="4716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08705" y="8893296"/>
            <a:ext cx="3066733" cy="468153"/>
          </a:xfrm>
          <a:prstGeom prst="rect">
            <a:avLst/>
          </a:prstGeom>
        </p:spPr>
        <p:txBody>
          <a:bodyPr vert="horz" lIns="94330" tIns="47165" rIns="94330" bIns="47165" rtlCol="0" anchor="b"/>
          <a:lstStyle>
            <a:lvl1pPr algn="r">
              <a:defRPr sz="1200"/>
            </a:lvl1pPr>
          </a:lstStyle>
          <a:p>
            <a:fld id="{DE42BF52-61CF-4307-821B-92039DB7B452}" type="slidenum">
              <a:rPr lang="en-US" smtClean="0"/>
              <a:pPr/>
              <a:t>‹#›</a:t>
            </a:fld>
            <a:endParaRPr lang="en-US" dirty="0"/>
          </a:p>
        </p:txBody>
      </p:sp>
    </p:spTree>
    <p:extLst>
      <p:ext uri="{BB962C8B-B14F-4D97-AF65-F5344CB8AC3E}">
        <p14:creationId xmlns:p14="http://schemas.microsoft.com/office/powerpoint/2010/main" val="3611265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1</a:t>
            </a:fld>
            <a:endParaRPr lang="en-US" dirty="0"/>
          </a:p>
        </p:txBody>
      </p:sp>
    </p:spTree>
    <p:extLst>
      <p:ext uri="{BB962C8B-B14F-4D97-AF65-F5344CB8AC3E}">
        <p14:creationId xmlns:p14="http://schemas.microsoft.com/office/powerpoint/2010/main" val="3771211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2</a:t>
            </a:fld>
            <a:endParaRPr lang="en-US" dirty="0"/>
          </a:p>
        </p:txBody>
      </p:sp>
    </p:spTree>
    <p:extLst>
      <p:ext uri="{BB962C8B-B14F-4D97-AF65-F5344CB8AC3E}">
        <p14:creationId xmlns:p14="http://schemas.microsoft.com/office/powerpoint/2010/main" val="263871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1267795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7</a:t>
            </a:fld>
            <a:endParaRPr lang="en-US" dirty="0"/>
          </a:p>
        </p:txBody>
      </p:sp>
    </p:spTree>
    <p:extLst>
      <p:ext uri="{BB962C8B-B14F-4D97-AF65-F5344CB8AC3E}">
        <p14:creationId xmlns:p14="http://schemas.microsoft.com/office/powerpoint/2010/main" val="1664886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9</a:t>
            </a:fld>
            <a:endParaRPr lang="en-US" dirty="0"/>
          </a:p>
        </p:txBody>
      </p:sp>
    </p:spTree>
    <p:extLst>
      <p:ext uri="{BB962C8B-B14F-4D97-AF65-F5344CB8AC3E}">
        <p14:creationId xmlns:p14="http://schemas.microsoft.com/office/powerpoint/2010/main" val="594397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13</a:t>
            </a:fld>
            <a:endParaRPr lang="en-US" dirty="0"/>
          </a:p>
        </p:txBody>
      </p:sp>
    </p:spTree>
    <p:extLst>
      <p:ext uri="{BB962C8B-B14F-4D97-AF65-F5344CB8AC3E}">
        <p14:creationId xmlns:p14="http://schemas.microsoft.com/office/powerpoint/2010/main" val="3736187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14</a:t>
            </a:fld>
            <a:endParaRPr lang="en-US" dirty="0"/>
          </a:p>
        </p:txBody>
      </p:sp>
    </p:spTree>
    <p:extLst>
      <p:ext uri="{BB962C8B-B14F-4D97-AF65-F5344CB8AC3E}">
        <p14:creationId xmlns:p14="http://schemas.microsoft.com/office/powerpoint/2010/main" val="2472614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16</a:t>
            </a:fld>
            <a:endParaRPr lang="en-US" dirty="0"/>
          </a:p>
        </p:txBody>
      </p:sp>
    </p:spTree>
    <p:extLst>
      <p:ext uri="{BB962C8B-B14F-4D97-AF65-F5344CB8AC3E}">
        <p14:creationId xmlns:p14="http://schemas.microsoft.com/office/powerpoint/2010/main" val="915505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19</a:t>
            </a:fld>
            <a:endParaRPr lang="en-US" dirty="0"/>
          </a:p>
        </p:txBody>
      </p:sp>
    </p:spTree>
    <p:extLst>
      <p:ext uri="{BB962C8B-B14F-4D97-AF65-F5344CB8AC3E}">
        <p14:creationId xmlns:p14="http://schemas.microsoft.com/office/powerpoint/2010/main" val="903745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When Modification Instructions </a:t>
            </a:r>
            <a:r>
              <a:rPr lang="x-none"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are released via GCSS-MC they</a:t>
            </a:r>
            <a:r>
              <a:rPr lang="en-US" sz="1200" kern="1200" baseline="0" dirty="0" smtClean="0">
                <a:solidFill>
                  <a:schemeClr val="tx1"/>
                </a:solidFill>
                <a:effectLst/>
                <a:latin typeface="+mn-lt"/>
                <a:ea typeface="+mn-ea"/>
                <a:cs typeface="+mn-cs"/>
              </a:rPr>
              <a:t> </a:t>
            </a:r>
            <a:r>
              <a:rPr lang="x-none" sz="1200" kern="1200" dirty="0" smtClean="0">
                <a:solidFill>
                  <a:schemeClr val="tx1"/>
                </a:solidFill>
                <a:effectLst/>
                <a:latin typeface="+mn-lt"/>
                <a:ea typeface="+mn-ea"/>
                <a:cs typeface="+mn-cs"/>
              </a:rPr>
              <a:t>should populate in the worklist notification</a:t>
            </a:r>
            <a:r>
              <a:rPr lang="en-US" sz="1200" kern="1200" dirty="0" smtClean="0">
                <a:solidFill>
                  <a:schemeClr val="tx1"/>
                </a:solidFill>
                <a:effectLst/>
                <a:latin typeface="+mn-lt"/>
                <a:ea typeface="+mn-ea"/>
                <a:cs typeface="+mn-cs"/>
              </a:rPr>
              <a:t> of the Equipment RO</a:t>
            </a:r>
            <a:r>
              <a:rPr lang="x-none"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It is recommended that RO/Equipment Owners s</a:t>
            </a:r>
            <a:r>
              <a:rPr lang="x-none" sz="1200" kern="1200" dirty="0" smtClean="0">
                <a:solidFill>
                  <a:schemeClr val="tx1"/>
                </a:solidFill>
                <a:effectLst/>
                <a:latin typeface="+mn-lt"/>
                <a:ea typeface="+mn-ea"/>
                <a:cs typeface="+mn-cs"/>
              </a:rPr>
              <a:t>hare </a:t>
            </a:r>
            <a:r>
              <a:rPr lang="en-US" sz="1200" kern="1200" dirty="0" smtClean="0">
                <a:solidFill>
                  <a:schemeClr val="tx1"/>
                </a:solidFill>
                <a:effectLst/>
                <a:latin typeface="+mn-lt"/>
                <a:ea typeface="+mn-ea"/>
                <a:cs typeface="+mn-cs"/>
              </a:rPr>
              <a:t>their </a:t>
            </a:r>
            <a:r>
              <a:rPr lang="x-none" sz="1200" kern="1200" dirty="0" smtClean="0">
                <a:solidFill>
                  <a:schemeClr val="tx1"/>
                </a:solidFill>
                <a:effectLst/>
                <a:latin typeface="+mn-lt"/>
                <a:ea typeface="+mn-ea"/>
                <a:cs typeface="+mn-cs"/>
              </a:rPr>
              <a:t>worklist notifications </a:t>
            </a:r>
            <a:r>
              <a:rPr lang="en-US" sz="1200" kern="1200" dirty="0" smtClean="0">
                <a:solidFill>
                  <a:schemeClr val="tx1"/>
                </a:solidFill>
                <a:effectLst/>
                <a:latin typeface="+mn-lt"/>
                <a:ea typeface="+mn-ea"/>
                <a:cs typeface="+mn-cs"/>
              </a:rPr>
              <a:t>with both the </a:t>
            </a:r>
            <a:r>
              <a:rPr lang="en-US" sz="1200" kern="1200" baseline="0" dirty="0" smtClean="0">
                <a:solidFill>
                  <a:schemeClr val="tx1"/>
                </a:solidFill>
                <a:effectLst/>
                <a:latin typeface="+mn-lt"/>
                <a:ea typeface="+mn-ea"/>
                <a:cs typeface="+mn-cs"/>
              </a:rPr>
              <a:t>Operations and </a:t>
            </a:r>
            <a:r>
              <a:rPr lang="en-US" sz="1200" kern="1200" dirty="0" smtClean="0">
                <a:solidFill>
                  <a:schemeClr val="tx1"/>
                </a:solidFill>
                <a:effectLst/>
                <a:latin typeface="+mn-lt"/>
                <a:ea typeface="+mn-ea"/>
                <a:cs typeface="+mn-cs"/>
              </a:rPr>
              <a:t>Maintenance Chiefs for visibility purposes only. This allows</a:t>
            </a:r>
            <a:r>
              <a:rPr lang="en-US" sz="1200" kern="1200" baseline="0" dirty="0" smtClean="0">
                <a:solidFill>
                  <a:schemeClr val="tx1"/>
                </a:solidFill>
                <a:effectLst/>
                <a:latin typeface="+mn-lt"/>
                <a:ea typeface="+mn-ea"/>
                <a:cs typeface="+mn-cs"/>
              </a:rPr>
              <a:t> them to start the process of ensuring the MI gets applied to the equipment. Modification Instructions  </a:t>
            </a:r>
            <a:r>
              <a:rPr lang="en-US" sz="1200" kern="1200" dirty="0" smtClean="0">
                <a:solidFill>
                  <a:schemeClr val="tx1"/>
                </a:solidFill>
                <a:effectLst/>
                <a:latin typeface="+mn-lt"/>
                <a:ea typeface="+mn-ea"/>
                <a:cs typeface="+mn-cs"/>
              </a:rPr>
              <a:t>can also be accessed by clicking on the Modification Instruction hyperlink via the worklist notifications on the home pace.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21</a:t>
            </a:fld>
            <a:endParaRPr lang="en-US" dirty="0"/>
          </a:p>
        </p:txBody>
      </p:sp>
    </p:spTree>
    <p:extLst>
      <p:ext uri="{BB962C8B-B14F-4D97-AF65-F5344CB8AC3E}">
        <p14:creationId xmlns:p14="http://schemas.microsoft.com/office/powerpoint/2010/main" val="637072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shows the correct Parent/Child configuration for an MI. Note that if Child components have Modification Instructions , they should be associated to the Child item, not the Parent Item, i.e. Modification Instructions  firmware modification for a DAGR should be associated to the DAGR, not an LAV-25.</a:t>
            </a: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t>22</a:t>
            </a:fld>
            <a:endParaRPr lang="en-US" dirty="0"/>
          </a:p>
        </p:txBody>
      </p:sp>
    </p:spTree>
    <p:extLst>
      <p:ext uri="{BB962C8B-B14F-4D97-AF65-F5344CB8AC3E}">
        <p14:creationId xmlns:p14="http://schemas.microsoft.com/office/powerpoint/2010/main" val="1570653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Slide Image Placeholder 1"/>
          <p:cNvSpPr>
            <a:spLocks noGrp="1" noRot="1" noChangeAspect="1" noTextEdit="1"/>
          </p:cNvSpPr>
          <p:nvPr>
            <p:ph type="sldImg"/>
          </p:nvPr>
        </p:nvSpPr>
        <p:spPr>
          <a:ln/>
        </p:spPr>
      </p:sp>
      <p:sp>
        <p:nvSpPr>
          <p:cNvPr id="223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Arial" charset="0"/>
              </a:rPr>
              <a:t>To access the Modification Instructions Report you must have been assigned the role of GCSS-MC Discoverer Reports User by your</a:t>
            </a:r>
            <a:r>
              <a:rPr lang="en-US" baseline="0" dirty="0" smtClean="0">
                <a:latin typeface="Arial" charset="0"/>
              </a:rPr>
              <a:t> UUAM.  If you have this role select </a:t>
            </a:r>
            <a:r>
              <a:rPr lang="en-US" dirty="0" smtClean="0">
                <a:latin typeface="Arial" charset="0"/>
              </a:rPr>
              <a:t>GCSS-MC Discoverer Reports User.  Under the last group of choices “Discoverer Custom Reports for Maintenance” select</a:t>
            </a:r>
            <a:r>
              <a:rPr lang="en-US" baseline="0" dirty="0" smtClean="0">
                <a:latin typeface="Arial" charset="0"/>
              </a:rPr>
              <a:t> the last choice ‘Modification Instructions Report’.  This will take you to Modifications Instructions Report parameters page.</a:t>
            </a:r>
            <a:endParaRPr lang="en-US" dirty="0" smtClean="0">
              <a:latin typeface="Arial" charset="0"/>
            </a:endParaRPr>
          </a:p>
        </p:txBody>
      </p:sp>
      <p:sp>
        <p:nvSpPr>
          <p:cNvPr id="4" name="Slide Number Placeholder 3"/>
          <p:cNvSpPr>
            <a:spLocks noGrp="1"/>
          </p:cNvSpPr>
          <p:nvPr>
            <p:ph type="sldNum" sz="quarter" idx="5"/>
          </p:nvPr>
        </p:nvSpPr>
        <p:spPr/>
        <p:txBody>
          <a:bodyPr/>
          <a:lstStyle/>
          <a:p>
            <a:pPr>
              <a:defRPr/>
            </a:pPr>
            <a:fld id="{ED4CCF64-A824-4B1B-9920-0226BCE6DFD1}" type="slidenum">
              <a:rPr lang="en-US" smtClean="0">
                <a:solidFill>
                  <a:prstClr val="black"/>
                </a:solidFill>
              </a:rPr>
              <a:pPr>
                <a:defRPr/>
              </a:pPr>
              <a:t>23</a:t>
            </a:fld>
            <a:endParaRPr lang="en-US" dirty="0">
              <a:solidFill>
                <a:prstClr val="black"/>
              </a:solidFill>
            </a:endParaRPr>
          </a:p>
        </p:txBody>
      </p:sp>
    </p:spTree>
    <p:extLst>
      <p:ext uri="{BB962C8B-B14F-4D97-AF65-F5344CB8AC3E}">
        <p14:creationId xmlns:p14="http://schemas.microsoft.com/office/powerpoint/2010/main" val="632099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 the reports parameters page you can customize your report based on user preference.</a:t>
            </a:r>
            <a:r>
              <a:rPr lang="en-US" sz="1200" kern="1200" baseline="0" dirty="0" smtClean="0">
                <a:solidFill>
                  <a:schemeClr val="tx1"/>
                </a:solidFill>
                <a:effectLst/>
                <a:latin typeface="+mn-lt"/>
                <a:ea typeface="+mn-ea"/>
                <a:cs typeface="+mn-cs"/>
              </a:rPr>
              <a:t> For example, you can choose to use only the</a:t>
            </a:r>
            <a:r>
              <a:rPr lang="en-US" sz="1200" kern="1200" dirty="0" smtClean="0">
                <a:solidFill>
                  <a:schemeClr val="tx1"/>
                </a:solidFill>
                <a:effectLst/>
                <a:latin typeface="+mn-lt"/>
                <a:ea typeface="+mn-ea"/>
                <a:cs typeface="+mn-cs"/>
              </a:rPr>
              <a:t> TAMCN, MI#, RO and status </a:t>
            </a:r>
            <a:r>
              <a:rPr lang="en-US" sz="1200" kern="1200" dirty="0" err="1" smtClean="0">
                <a:solidFill>
                  <a:schemeClr val="tx1"/>
                </a:solidFill>
                <a:effectLst/>
                <a:latin typeface="+mn-lt"/>
                <a:ea typeface="+mn-ea"/>
                <a:cs typeface="+mn-cs"/>
              </a:rPr>
              <a:t>prameters</a:t>
            </a:r>
            <a:r>
              <a:rPr lang="en-US" sz="1200" kern="1200" baseline="0" dirty="0" smtClean="0">
                <a:solidFill>
                  <a:schemeClr val="tx1"/>
                </a:solidFill>
                <a:effectLst/>
                <a:latin typeface="+mn-lt"/>
                <a:ea typeface="+mn-ea"/>
                <a:cs typeface="+mn-cs"/>
              </a:rPr>
              <a:t>.  For our example we will select the Party Owner “M13020” using the flashlight icon.  The flashlight icon allows users to select multiple entries from that field to be shown on the MI report.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3787353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u="none" strike="noStrike" kern="1200" cap="none" baseline="0" dirty="0" smtClean="0">
                <a:solidFill>
                  <a:schemeClr val="tx1"/>
                </a:solidFill>
                <a:effectLst/>
                <a:latin typeface="+mn-lt"/>
                <a:ea typeface="+mn-ea"/>
                <a:cs typeface="+mn-cs"/>
              </a:rPr>
              <a:t>After generating the Modification Instructions (MI) report you can then review the results and export them as necessary.  Areas of interest to the supervisor are MI Status Date, MI Item Type and Required completion date.  All three of these areas are populated by LOGCOM.  MIs are child components of the Military Equipment (ME) they are designated for. In this report you can see the ME type, Serial # and MI.   </a:t>
            </a:r>
            <a:endParaRPr lang="en-US" sz="1200" b="1" u="sng" kern="1200" cap="none" baseline="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TRANSITION:</a:t>
            </a:r>
            <a:r>
              <a:rPr lang="en-US" sz="1200" kern="1200" dirty="0" smtClean="0">
                <a:solidFill>
                  <a:schemeClr val="tx1"/>
                </a:solidFill>
                <a:effectLst/>
                <a:latin typeface="+mn-lt"/>
                <a:ea typeface="+mn-ea"/>
                <a:cs typeface="+mn-cs"/>
              </a:rPr>
              <a:t> There are occasionally issues with retrieving the MI Report, an alternative method of retrieving MI data for a unit is through the Installed Base.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25</a:t>
            </a:fld>
            <a:endParaRPr lang="en-US" dirty="0">
              <a:solidFill>
                <a:prstClr val="black"/>
              </a:solidFill>
            </a:endParaRPr>
          </a:p>
        </p:txBody>
      </p:sp>
    </p:spTree>
    <p:extLst>
      <p:ext uri="{BB962C8B-B14F-4D97-AF65-F5344CB8AC3E}">
        <p14:creationId xmlns:p14="http://schemas.microsoft.com/office/powerpoint/2010/main" val="3318489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Slide Image Placeholder 1"/>
          <p:cNvSpPr>
            <a:spLocks noGrp="1" noRot="1" noChangeAspect="1" noTextEdit="1"/>
          </p:cNvSpPr>
          <p:nvPr>
            <p:ph type="sldImg"/>
          </p:nvPr>
        </p:nvSpPr>
        <p:spPr>
          <a:ln/>
        </p:spPr>
      </p:sp>
      <p:sp>
        <p:nvSpPr>
          <p:cNvPr id="223235"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dirty="0" smtClean="0">
                <a:latin typeface="Arial" charset="0"/>
              </a:rPr>
              <a:t>To access the Modification Instructions Report you must have been assigned the role of GCSS-MC Discoverer Reports User by your</a:t>
            </a:r>
            <a:r>
              <a:rPr lang="en-US" baseline="0" dirty="0" smtClean="0">
                <a:latin typeface="Arial" charset="0"/>
              </a:rPr>
              <a:t> UUAM.  If you have this role select </a:t>
            </a:r>
            <a:r>
              <a:rPr lang="en-US" dirty="0" smtClean="0">
                <a:latin typeface="Arial" charset="0"/>
              </a:rPr>
              <a:t>GCSS-MC Discoverer Reports User.  Under the last group of choices “Discoverer Custom Reports for Maintenance” select</a:t>
            </a:r>
            <a:r>
              <a:rPr lang="en-US" baseline="0" dirty="0" smtClean="0">
                <a:latin typeface="Arial" charset="0"/>
              </a:rPr>
              <a:t> the last choice ‘Modification Instructions Report’.  This will take you to Modifications Instructions Report parameters page.</a:t>
            </a:r>
            <a:endParaRPr lang="en-US" dirty="0" smtClean="0">
              <a:latin typeface="Arial" charset="0"/>
            </a:endParaRPr>
          </a:p>
        </p:txBody>
      </p:sp>
      <p:sp>
        <p:nvSpPr>
          <p:cNvPr id="4" name="Slide Number Placeholder 3"/>
          <p:cNvSpPr>
            <a:spLocks noGrp="1"/>
          </p:cNvSpPr>
          <p:nvPr>
            <p:ph type="sldNum" sz="quarter" idx="5"/>
          </p:nvPr>
        </p:nvSpPr>
        <p:spPr/>
        <p:txBody>
          <a:bodyPr/>
          <a:lstStyle/>
          <a:p>
            <a:pPr>
              <a:defRPr/>
            </a:pPr>
            <a:fld id="{ED4CCF64-A824-4B1B-9920-0226BCE6DFD1}" type="slidenum">
              <a:rPr lang="en-US" smtClean="0">
                <a:solidFill>
                  <a:prstClr val="black"/>
                </a:solidFill>
              </a:rPr>
              <a:pPr>
                <a:defRPr/>
              </a:pPr>
              <a:t>26</a:t>
            </a:fld>
            <a:endParaRPr lang="en-US" dirty="0">
              <a:solidFill>
                <a:prstClr val="black"/>
              </a:solidFill>
            </a:endParaRPr>
          </a:p>
        </p:txBody>
      </p:sp>
    </p:spTree>
    <p:extLst>
      <p:ext uri="{BB962C8B-B14F-4D97-AF65-F5344CB8AC3E}">
        <p14:creationId xmlns:p14="http://schemas.microsoft.com/office/powerpoint/2010/main" val="2746566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 the reports parameters page you can customize your report based on user preference.</a:t>
            </a:r>
            <a:r>
              <a:rPr lang="en-US" sz="1200" kern="1200" baseline="0" dirty="0" smtClean="0">
                <a:solidFill>
                  <a:schemeClr val="tx1"/>
                </a:solidFill>
                <a:effectLst/>
                <a:latin typeface="+mn-lt"/>
                <a:ea typeface="+mn-ea"/>
                <a:cs typeface="+mn-cs"/>
              </a:rPr>
              <a:t> For example, you can choose to use only the</a:t>
            </a:r>
            <a:r>
              <a:rPr lang="en-US" sz="1200" kern="1200" dirty="0" smtClean="0">
                <a:solidFill>
                  <a:schemeClr val="tx1"/>
                </a:solidFill>
                <a:effectLst/>
                <a:latin typeface="+mn-lt"/>
                <a:ea typeface="+mn-ea"/>
                <a:cs typeface="+mn-cs"/>
              </a:rPr>
              <a:t> TAMCN, MI#, RO and status </a:t>
            </a:r>
            <a:r>
              <a:rPr lang="en-US" sz="1200" kern="1200" dirty="0" err="1" smtClean="0">
                <a:solidFill>
                  <a:schemeClr val="tx1"/>
                </a:solidFill>
                <a:effectLst/>
                <a:latin typeface="+mn-lt"/>
                <a:ea typeface="+mn-ea"/>
                <a:cs typeface="+mn-cs"/>
              </a:rPr>
              <a:t>prameters</a:t>
            </a:r>
            <a:r>
              <a:rPr lang="en-US" sz="1200" kern="1200" baseline="0" dirty="0" smtClean="0">
                <a:solidFill>
                  <a:schemeClr val="tx1"/>
                </a:solidFill>
                <a:effectLst/>
                <a:latin typeface="+mn-lt"/>
                <a:ea typeface="+mn-ea"/>
                <a:cs typeface="+mn-cs"/>
              </a:rPr>
              <a:t>.  For our example we will select the Party Owner “M13020” using the flashlight icon.  The flashlight icon allows users to select multiple entries from that field to be shown on the MI report.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solidFill>
                  <a:prstClr val="black"/>
                </a:solidFill>
              </a:rPr>
              <a:pPr/>
              <a:t>27</a:t>
            </a:fld>
            <a:endParaRPr lang="en-US" dirty="0">
              <a:solidFill>
                <a:prstClr val="black"/>
              </a:solidFill>
            </a:endParaRPr>
          </a:p>
        </p:txBody>
      </p:sp>
    </p:spTree>
    <p:extLst>
      <p:ext uri="{BB962C8B-B14F-4D97-AF65-F5344CB8AC3E}">
        <p14:creationId xmlns:p14="http://schemas.microsoft.com/office/powerpoint/2010/main" val="571212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u="none" strike="noStrike" kern="1200" cap="none" baseline="0" dirty="0" smtClean="0">
                <a:solidFill>
                  <a:schemeClr val="tx1"/>
                </a:solidFill>
                <a:effectLst/>
                <a:latin typeface="+mn-lt"/>
                <a:ea typeface="+mn-ea"/>
                <a:cs typeface="+mn-cs"/>
              </a:rPr>
              <a:t>After generating the Modification Instructions (MI) report you can then review the results and export them as necessary.  Areas of interest to the supervisor are MI Status Date, MI Item Type and Required completion date.  All three of these areas are populated by LOGCOM.  MIs are child components of the Military Equipment (ME) they are designated for. In this report you can see the ME type, Serial # and MI.   </a:t>
            </a:r>
            <a:endParaRPr lang="en-US" sz="1200" b="1" u="sng" kern="1200" cap="none" baseline="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TRANSITION:</a:t>
            </a:r>
            <a:r>
              <a:rPr lang="en-US" sz="1200" kern="1200" dirty="0" smtClean="0">
                <a:solidFill>
                  <a:schemeClr val="tx1"/>
                </a:solidFill>
                <a:effectLst/>
                <a:latin typeface="+mn-lt"/>
                <a:ea typeface="+mn-ea"/>
                <a:cs typeface="+mn-cs"/>
              </a:rPr>
              <a:t> There are occasionally issues with retrieving the MI Report, an alternative method of retrieving MI data for a unit is through the Installed Base.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28</a:t>
            </a:fld>
            <a:endParaRPr lang="en-US" dirty="0">
              <a:solidFill>
                <a:prstClr val="black"/>
              </a:solidFill>
            </a:endParaRPr>
          </a:p>
        </p:txBody>
      </p:sp>
    </p:spTree>
    <p:extLst>
      <p:ext uri="{BB962C8B-B14F-4D97-AF65-F5344CB8AC3E}">
        <p14:creationId xmlns:p14="http://schemas.microsoft.com/office/powerpoint/2010/main" val="3837221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29</a:t>
            </a:fld>
            <a:endParaRPr lang="en-US" dirty="0"/>
          </a:p>
        </p:txBody>
      </p:sp>
    </p:spTree>
    <p:extLst>
      <p:ext uri="{BB962C8B-B14F-4D97-AF65-F5344CB8AC3E}">
        <p14:creationId xmlns:p14="http://schemas.microsoft.com/office/powerpoint/2010/main" val="32217550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30</a:t>
            </a:fld>
            <a:endParaRPr lang="en-US" dirty="0"/>
          </a:p>
        </p:txBody>
      </p:sp>
    </p:spTree>
    <p:extLst>
      <p:ext uri="{BB962C8B-B14F-4D97-AF65-F5344CB8AC3E}">
        <p14:creationId xmlns:p14="http://schemas.microsoft.com/office/powerpoint/2010/main" val="31056782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After selecting the appropriate role (Maintenance Chief, select the function of View</a:t>
            </a:r>
            <a:r>
              <a:rPr lang="en-US" sz="1200" kern="1200" baseline="0" dirty="0" smtClean="0">
                <a:solidFill>
                  <a:schemeClr val="tx1"/>
                </a:solidFill>
                <a:effectLst/>
                <a:latin typeface="+mn-lt"/>
                <a:ea typeface="+mn-ea"/>
                <a:cs typeface="+mn-cs"/>
              </a:rPr>
              <a:t> Customer Item Instance.  Select the Advanced Search.</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32</a:t>
            </a:fld>
            <a:endParaRPr lang="en-US" dirty="0"/>
          </a:p>
        </p:txBody>
      </p:sp>
    </p:spTree>
    <p:extLst>
      <p:ext uri="{BB962C8B-B14F-4D97-AF65-F5344CB8AC3E}">
        <p14:creationId xmlns:p14="http://schemas.microsoft.com/office/powerpoint/2010/main" val="2859734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On the advanced search page you can search data based</a:t>
            </a:r>
            <a:r>
              <a:rPr lang="en-US" sz="1200" kern="1200" baseline="0" dirty="0" smtClean="0">
                <a:solidFill>
                  <a:schemeClr val="tx1"/>
                </a:solidFill>
                <a:effectLst/>
                <a:latin typeface="+mn-lt"/>
                <a:ea typeface="+mn-ea"/>
                <a:cs typeface="+mn-cs"/>
              </a:rPr>
              <a:t> on user preference.  For our example we will enter M13020% into the Party Name field then use the GO button.  This runs a search that will return with the unit’s long name.  In the Status field enter MI% then hit the search button in the lower left corner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33</a:t>
            </a:fld>
            <a:endParaRPr lang="en-US" dirty="0"/>
          </a:p>
        </p:txBody>
      </p:sp>
    </p:spTree>
    <p:extLst>
      <p:ext uri="{BB962C8B-B14F-4D97-AF65-F5344CB8AC3E}">
        <p14:creationId xmlns:p14="http://schemas.microsoft.com/office/powerpoint/2010/main" val="35630574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results of your advanced</a:t>
            </a:r>
            <a:r>
              <a:rPr lang="en-US" sz="1200" kern="1200" baseline="0" dirty="0" smtClean="0">
                <a:solidFill>
                  <a:schemeClr val="tx1"/>
                </a:solidFill>
                <a:effectLst/>
                <a:latin typeface="+mn-lt"/>
                <a:ea typeface="+mn-ea"/>
                <a:cs typeface="+mn-cs"/>
              </a:rPr>
              <a:t> search will populate and can be exported into your preferred document buy hitting the “Download” button.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34</a:t>
            </a:fld>
            <a:endParaRPr lang="en-US" dirty="0"/>
          </a:p>
        </p:txBody>
      </p:sp>
    </p:spTree>
    <p:extLst>
      <p:ext uri="{BB962C8B-B14F-4D97-AF65-F5344CB8AC3E}">
        <p14:creationId xmlns:p14="http://schemas.microsoft.com/office/powerpoint/2010/main" val="1927952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We have elected to download the data into a Microsoft Excel document, so we can have greater</a:t>
            </a:r>
            <a:r>
              <a:rPr lang="en-US" sz="1200" kern="1200" baseline="0" dirty="0" smtClean="0">
                <a:solidFill>
                  <a:schemeClr val="tx1"/>
                </a:solidFill>
                <a:effectLst/>
                <a:latin typeface="+mn-lt"/>
                <a:ea typeface="+mn-ea"/>
                <a:cs typeface="+mn-cs"/>
              </a:rPr>
              <a:t> flexibility in filtering the data.</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35</a:t>
            </a:fld>
            <a:endParaRPr lang="en-US" dirty="0"/>
          </a:p>
        </p:txBody>
      </p:sp>
    </p:spTree>
    <p:extLst>
      <p:ext uri="{BB962C8B-B14F-4D97-AF65-F5344CB8AC3E}">
        <p14:creationId xmlns:p14="http://schemas.microsoft.com/office/powerpoint/2010/main" val="25830038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After</a:t>
            </a:r>
            <a:r>
              <a:rPr lang="en-US" sz="1200" kern="1200" baseline="0" dirty="0" smtClean="0">
                <a:solidFill>
                  <a:schemeClr val="tx1"/>
                </a:solidFill>
                <a:effectLst/>
                <a:latin typeface="+mn-lt"/>
                <a:ea typeface="+mn-ea"/>
                <a:cs typeface="+mn-cs"/>
              </a:rPr>
              <a:t> opening the document, you can see all the data from the Installed Base Advanced Search you did. Microsoft Excel allows users to sort and filter in ways that discoverer reports does not.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36</a:t>
            </a:fld>
            <a:endParaRPr lang="en-US" dirty="0"/>
          </a:p>
        </p:txBody>
      </p:sp>
    </p:spTree>
    <p:extLst>
      <p:ext uri="{BB962C8B-B14F-4D97-AF65-F5344CB8AC3E}">
        <p14:creationId xmlns:p14="http://schemas.microsoft.com/office/powerpoint/2010/main" val="15303761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By selecting the drop down menu you can chose what data you want to appear in your exported</a:t>
            </a:r>
            <a:r>
              <a:rPr lang="en-US" sz="1200" kern="1200" baseline="0" dirty="0" smtClean="0">
                <a:solidFill>
                  <a:schemeClr val="tx1"/>
                </a:solidFill>
                <a:effectLst/>
                <a:latin typeface="+mn-lt"/>
                <a:ea typeface="+mn-ea"/>
                <a:cs typeface="+mn-cs"/>
              </a:rPr>
              <a:t> report.  Here we only selected “MI-Not installed” then clicked “OK”.</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37</a:t>
            </a:fld>
            <a:endParaRPr lang="en-US" dirty="0"/>
          </a:p>
        </p:txBody>
      </p:sp>
    </p:spTree>
    <p:extLst>
      <p:ext uri="{BB962C8B-B14F-4D97-AF65-F5344CB8AC3E}">
        <p14:creationId xmlns:p14="http://schemas.microsoft.com/office/powerpoint/2010/main" val="40047321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the MI type column</a:t>
            </a:r>
            <a:r>
              <a:rPr lang="en-US" sz="1200" kern="1200" baseline="0" dirty="0" smtClean="0">
                <a:solidFill>
                  <a:schemeClr val="tx1"/>
                </a:solidFill>
                <a:effectLst/>
                <a:latin typeface="+mn-lt"/>
                <a:ea typeface="+mn-ea"/>
                <a:cs typeface="+mn-cs"/>
              </a:rPr>
              <a:t> we selected only two (HMMWV Roll-Over Warning Sticker and Installation of High-Mobility Multipurpose Wheeled Vehicle Restraint System) then we selected “OK”.</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38</a:t>
            </a:fld>
            <a:endParaRPr lang="en-US" dirty="0"/>
          </a:p>
        </p:txBody>
      </p:sp>
    </p:spTree>
    <p:extLst>
      <p:ext uri="{BB962C8B-B14F-4D97-AF65-F5344CB8AC3E}">
        <p14:creationId xmlns:p14="http://schemas.microsoft.com/office/powerpoint/2010/main" val="12436436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result is a customized</a:t>
            </a:r>
            <a:r>
              <a:rPr lang="en-US" sz="1200" kern="1200" baseline="0" dirty="0" smtClean="0">
                <a:solidFill>
                  <a:schemeClr val="tx1"/>
                </a:solidFill>
                <a:effectLst/>
                <a:latin typeface="+mn-lt"/>
                <a:ea typeface="+mn-ea"/>
                <a:cs typeface="+mn-cs"/>
              </a:rPr>
              <a:t> report based on out preference.  At the bottom of the report you can see that based on our filter, 59 of the 94 records fits our criteria.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39</a:t>
            </a:fld>
            <a:endParaRPr lang="en-US" dirty="0"/>
          </a:p>
        </p:txBody>
      </p:sp>
    </p:spTree>
    <p:extLst>
      <p:ext uri="{BB962C8B-B14F-4D97-AF65-F5344CB8AC3E}">
        <p14:creationId xmlns:p14="http://schemas.microsoft.com/office/powerpoint/2010/main" val="8645105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40</a:t>
            </a:fld>
            <a:endParaRPr lang="en-US" dirty="0"/>
          </a:p>
        </p:txBody>
      </p:sp>
    </p:spTree>
    <p:extLst>
      <p:ext uri="{BB962C8B-B14F-4D97-AF65-F5344CB8AC3E}">
        <p14:creationId xmlns:p14="http://schemas.microsoft.com/office/powerpoint/2010/main" val="13404919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First and foremost, units are not tracking and updating MIs in GCSS-MC. A good rule of thumb is that the work you do in the physical world MUST match the information in the electronic world. </a:t>
            </a:r>
          </a:p>
          <a:p>
            <a:r>
              <a:rPr lang="en-US" sz="1200" kern="1200" dirty="0" smtClean="0">
                <a:solidFill>
                  <a:schemeClr val="tx1"/>
                </a:solidFill>
                <a:effectLst/>
                <a:latin typeface="+mn-lt"/>
                <a:ea typeface="+mn-ea"/>
                <a:cs typeface="+mn-cs"/>
              </a:rPr>
              <a:t>Units are creating local modification</a:t>
            </a:r>
            <a:r>
              <a:rPr lang="en-US" sz="1200" kern="1200" baseline="0" dirty="0" smtClean="0">
                <a:solidFill>
                  <a:schemeClr val="tx1"/>
                </a:solidFill>
                <a:effectLst/>
                <a:latin typeface="+mn-lt"/>
                <a:ea typeface="+mn-ea"/>
                <a:cs typeface="+mn-cs"/>
              </a:rPr>
              <a:t> instructions</a:t>
            </a:r>
            <a:r>
              <a:rPr lang="en-US" sz="1200" kern="1200" dirty="0" smtClean="0">
                <a:solidFill>
                  <a:schemeClr val="tx1"/>
                </a:solidFill>
                <a:effectLst/>
                <a:latin typeface="+mn-lt"/>
                <a:ea typeface="+mn-ea"/>
                <a:cs typeface="+mn-cs"/>
              </a:rPr>
              <a:t>. This is prohibited and strictly controlled by LOGCOM.</a:t>
            </a:r>
            <a:r>
              <a:rPr lang="en-US" sz="1200" kern="1200" baseline="0" dirty="0" smtClean="0">
                <a:solidFill>
                  <a:schemeClr val="tx1"/>
                </a:solidFill>
                <a:effectLst/>
                <a:latin typeface="+mn-lt"/>
                <a:ea typeface="+mn-ea"/>
                <a:cs typeface="+mn-cs"/>
              </a:rPr>
              <a:t> As</a:t>
            </a:r>
            <a:r>
              <a:rPr lang="en-US" sz="1200" kern="1200" dirty="0" smtClean="0">
                <a:solidFill>
                  <a:schemeClr val="tx1"/>
                </a:solidFill>
                <a:effectLst/>
                <a:latin typeface="+mn-lt"/>
                <a:ea typeface="+mn-ea"/>
                <a:cs typeface="+mn-cs"/>
              </a:rPr>
              <a:t> new MIs are released, LOGCOM will be creating the Parent-Child relationships in the system for using units.</a:t>
            </a:r>
          </a:p>
          <a:p>
            <a:r>
              <a:rPr lang="en-US" sz="1200" kern="1200" dirty="0" smtClean="0">
                <a:solidFill>
                  <a:schemeClr val="tx1"/>
                </a:solidFill>
                <a:effectLst/>
                <a:latin typeface="+mn-lt"/>
                <a:ea typeface="+mn-ea"/>
                <a:cs typeface="+mn-cs"/>
              </a:rPr>
              <a:t>Units are expiring MI Parent-Child relationships, or Parent-Child relationships are incorrectly created. Units should reference GPN 4-12 and the “Policy Procedures and Management Requirements for Centralized Modification Control Record Program” for guidance on parent-child relationships, procedures for correcting incorrect MI data, and procedures for tracking legacy Modification Instructions that are not loaded into GCSS-MC.</a:t>
            </a:r>
          </a:p>
          <a:p>
            <a:endParaRPr lang="en-US" baseline="0" dirty="0" smtClean="0"/>
          </a:p>
          <a:p>
            <a:r>
              <a:rPr lang="en-US" baseline="0" dirty="0" smtClean="0"/>
              <a:t>Questions:</a:t>
            </a:r>
          </a:p>
          <a:p>
            <a:r>
              <a:rPr lang="en-US" baseline="0" dirty="0" smtClean="0"/>
              <a:t>	1.  Are the appropriate modifications applied to my equipment?</a:t>
            </a:r>
          </a:p>
          <a:p>
            <a:r>
              <a:rPr lang="en-US" baseline="0" dirty="0" smtClean="0"/>
              <a:t>		Start with the modifications report</a:t>
            </a:r>
          </a:p>
          <a:p>
            <a:r>
              <a:rPr lang="en-US" baseline="0" dirty="0" smtClean="0"/>
              <a:t>		Or the advanced search as a starting point</a:t>
            </a:r>
          </a:p>
          <a:p>
            <a:r>
              <a:rPr lang="en-US" baseline="0" dirty="0" smtClean="0"/>
              <a:t>		Use the SL-1/2 extracts</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42</a:t>
            </a:fld>
            <a:endParaRPr lang="en-US" dirty="0"/>
          </a:p>
        </p:txBody>
      </p:sp>
    </p:spTree>
    <p:extLst>
      <p:ext uri="{BB962C8B-B14F-4D97-AF65-F5344CB8AC3E}">
        <p14:creationId xmlns:p14="http://schemas.microsoft.com/office/powerpoint/2010/main" val="27473691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Here is an example of an exported MI report</a:t>
            </a:r>
            <a:r>
              <a:rPr lang="en-US" baseline="0" dirty="0" smtClean="0"/>
              <a:t> </a:t>
            </a:r>
            <a:r>
              <a:rPr lang="en-US" dirty="0" smtClean="0"/>
              <a:t>showing an </a:t>
            </a:r>
            <a:r>
              <a:rPr lang="en-US" baseline="0" dirty="0" smtClean="0"/>
              <a:t>MI that was correctly by LOGCOM and an incorrectly created MI by a using unit.  If you refer back to those three key column headers (MI Status Date, MI Item Type and Required Completion Date) you can see that the MI created by LOGCOM has this information populate.  The MI that was created by the using unit dose not have this information populated.  The process of tracking MIs that do not show up in GCSS-MC is outlined in AMHS message </a:t>
            </a:r>
            <a:r>
              <a:rPr lang="en-US" sz="1200" b="0" i="0" u="none" strike="noStrike" kern="1200" baseline="0" dirty="0" smtClean="0">
                <a:solidFill>
                  <a:schemeClr val="tx1"/>
                </a:solidFill>
                <a:latin typeface="+mn-lt"/>
                <a:ea typeface="+mn-ea"/>
                <a:cs typeface="+mn-cs"/>
              </a:rPr>
              <a:t>DTG: 091558Z Jan 14 which discussed the method for tracking, and </a:t>
            </a:r>
            <a:r>
              <a:rPr lang="en-US" baseline="0" dirty="0" smtClean="0"/>
              <a:t>references </a:t>
            </a:r>
            <a:r>
              <a:rPr lang="en-US" sz="1200" b="0" i="0" u="none" strike="noStrike" kern="1200" baseline="0" dirty="0" smtClean="0">
                <a:solidFill>
                  <a:schemeClr val="tx1"/>
                </a:solidFill>
                <a:latin typeface="+mn-lt"/>
                <a:ea typeface="+mn-ea"/>
                <a:cs typeface="+mn-cs"/>
              </a:rPr>
              <a:t>MCO P4790.2C, GCSS-MC PROCEDURAL NOTICE (GPN) 4-12 and TM 4700-15H  as source information.</a:t>
            </a:r>
          </a:p>
          <a:p>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r>
              <a:rPr lang="en-US" baseline="0" dirty="0" smtClean="0"/>
              <a:t>AMHS message </a:t>
            </a:r>
            <a:r>
              <a:rPr lang="en-US" sz="1200" b="0" i="0" u="none" strike="noStrike" kern="1200" baseline="0" dirty="0" smtClean="0">
                <a:solidFill>
                  <a:schemeClr val="tx1"/>
                </a:solidFill>
                <a:latin typeface="+mn-lt"/>
                <a:ea typeface="+mn-ea"/>
                <a:cs typeface="+mn-cs"/>
              </a:rPr>
              <a:t>DTG: 091558Z Jan 14</a:t>
            </a:r>
          </a:p>
          <a:p>
            <a:r>
              <a:rPr lang="en-US" sz="1200" b="0" i="0" u="none" strike="noStrike" kern="1200" baseline="0" dirty="0" smtClean="0">
                <a:solidFill>
                  <a:schemeClr val="tx1"/>
                </a:solidFill>
                <a:latin typeface="+mn-lt"/>
                <a:ea typeface="+mn-ea"/>
                <a:cs typeface="+mn-cs"/>
              </a:rPr>
              <a:t>3.D. USERS WILL NOT INTRODUCE (MANUALLY ADD) AN MI INTO THE INSTALLED BASE. WHEN</a:t>
            </a:r>
          </a:p>
          <a:p>
            <a:r>
              <a:rPr lang="en-US" sz="1200" b="0" i="0" u="none" strike="noStrike" kern="1200" baseline="0" dirty="0" smtClean="0">
                <a:solidFill>
                  <a:schemeClr val="tx1"/>
                </a:solidFill>
                <a:latin typeface="+mn-lt"/>
                <a:ea typeface="+mn-ea"/>
                <a:cs typeface="+mn-cs"/>
              </a:rPr>
              <a:t>AN MI HAS BEEN PUBLISHED FOR MORE THAN 30 DAYS AND IS NOT PRESENT WITHIN THE</a:t>
            </a:r>
          </a:p>
          <a:p>
            <a:r>
              <a:rPr lang="en-US" sz="1200" b="0" i="0" u="none" strike="noStrike" kern="1200" baseline="0" dirty="0" smtClean="0">
                <a:solidFill>
                  <a:schemeClr val="tx1"/>
                </a:solidFill>
                <a:latin typeface="+mn-lt"/>
                <a:ea typeface="+mn-ea"/>
                <a:cs typeface="+mn-cs"/>
              </a:rPr>
              <a:t>INSTALLED BASE; THE UNIT WILL SUBMIT A REMEDY TICKET REQUESTING THAT THE MI BE</a:t>
            </a:r>
          </a:p>
          <a:p>
            <a:r>
              <a:rPr lang="en-US" sz="1200" b="0" i="0" u="none" strike="noStrike" kern="1200" baseline="0" dirty="0" smtClean="0">
                <a:solidFill>
                  <a:schemeClr val="tx1"/>
                </a:solidFill>
                <a:latin typeface="+mn-lt"/>
                <a:ea typeface="+mn-ea"/>
                <a:cs typeface="+mn-cs"/>
              </a:rPr>
              <a:t>LOADED.</a:t>
            </a:r>
          </a:p>
        </p:txBody>
      </p:sp>
      <p:sp>
        <p:nvSpPr>
          <p:cNvPr id="4" name="Slide Number Placeholder 3"/>
          <p:cNvSpPr>
            <a:spLocks noGrp="1"/>
          </p:cNvSpPr>
          <p:nvPr>
            <p:ph type="sldNum" sz="quarter" idx="10"/>
          </p:nvPr>
        </p:nvSpPr>
        <p:spPr/>
        <p:txBody>
          <a:bodyPr/>
          <a:lstStyle/>
          <a:p>
            <a:fld id="{DE42BF52-61CF-4307-821B-92039DB7B452}" type="slidenum">
              <a:rPr lang="en-US" smtClean="0"/>
              <a:pPr/>
              <a:t>43</a:t>
            </a:fld>
            <a:endParaRPr lang="en-US" dirty="0"/>
          </a:p>
        </p:txBody>
      </p:sp>
    </p:spTree>
    <p:extLst>
      <p:ext uri="{BB962C8B-B14F-4D97-AF65-F5344CB8AC3E}">
        <p14:creationId xmlns:p14="http://schemas.microsoft.com/office/powerpoint/2010/main" val="30840962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shows the correct Parent/Child configuration for an MI. Note that if Child components have MIs, they should be associated to the Child item, not the Parent Item, i.e. MI firmware mod for a DAGR should be associated to the DAGR, not an LAV-25.</a:t>
            </a: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t>44</a:t>
            </a:fld>
            <a:endParaRPr lang="en-US" dirty="0"/>
          </a:p>
        </p:txBody>
      </p:sp>
    </p:spTree>
    <p:extLst>
      <p:ext uri="{BB962C8B-B14F-4D97-AF65-F5344CB8AC3E}">
        <p14:creationId xmlns:p14="http://schemas.microsoft.com/office/powerpoint/2010/main" val="33099308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process shown here should be used only for MIs that were incorrectly configured at the using unit level. If an MI is incorrectly configured by LOGCOM, follow the procedures in the Policy Procedures and Management Requirements for Centralized Modification Control Record Program” message. Note, this does not get rid of the item, just breaks the parent-child relationship. Once you do this, the locally generated MI will now show up on the CMR. Units must ensure that MIs are promptly configured correctly to avoid creating property accounting issues.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45</a:t>
            </a:fld>
            <a:endParaRPr lang="en-US" dirty="0"/>
          </a:p>
        </p:txBody>
      </p:sp>
    </p:spTree>
    <p:extLst>
      <p:ext uri="{BB962C8B-B14F-4D97-AF65-F5344CB8AC3E}">
        <p14:creationId xmlns:p14="http://schemas.microsoft.com/office/powerpoint/2010/main" val="566707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The short title and PCN should have changed when this modification instruction was republished.  Simply changing the date on a publication does not raise the appropriate flags to alert the user that something has changed.</a:t>
            </a:r>
            <a:endParaRPr lang="en-US" b="0" dirty="0"/>
          </a:p>
        </p:txBody>
      </p:sp>
      <p:sp>
        <p:nvSpPr>
          <p:cNvPr id="4" name="Slide Number Placeholder 3"/>
          <p:cNvSpPr>
            <a:spLocks noGrp="1"/>
          </p:cNvSpPr>
          <p:nvPr>
            <p:ph type="sldNum" sz="quarter" idx="10"/>
          </p:nvPr>
        </p:nvSpPr>
        <p:spPr/>
        <p:txBody>
          <a:bodyPr/>
          <a:lstStyle/>
          <a:p>
            <a:fld id="{404EC125-AD62-4762-A4C2-F4DEAF5C83F6}" type="slidenum">
              <a:rPr lang="en-US" smtClean="0"/>
              <a:t>47</a:t>
            </a:fld>
            <a:endParaRPr lang="en-US" dirty="0"/>
          </a:p>
        </p:txBody>
      </p:sp>
    </p:spTree>
    <p:extLst>
      <p:ext uri="{BB962C8B-B14F-4D97-AF65-F5344CB8AC3E}">
        <p14:creationId xmlns:p14="http://schemas.microsoft.com/office/powerpoint/2010/main" val="34885534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Required completion date should read 29 July 2012. Updated version of MI is Normal, not Urgent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smtClean="0"/>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t>48</a:t>
            </a:fld>
            <a:endParaRPr lang="en-US" dirty="0"/>
          </a:p>
        </p:txBody>
      </p:sp>
    </p:spTree>
    <p:extLst>
      <p:ext uri="{BB962C8B-B14F-4D97-AF65-F5344CB8AC3E}">
        <p14:creationId xmlns:p14="http://schemas.microsoft.com/office/powerpoint/2010/main" val="31662018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This MI should have canceled the MI that released the previous firmware version.  MIs for three different firmware versions are still resident in GCSS. 30 day time compliance.  Should this have been Urgent?</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 </a:t>
            </a: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t>49</a:t>
            </a:fld>
            <a:endParaRPr lang="en-US" dirty="0"/>
          </a:p>
        </p:txBody>
      </p:sp>
    </p:spTree>
    <p:extLst>
      <p:ext uri="{BB962C8B-B14F-4D97-AF65-F5344CB8AC3E}">
        <p14:creationId xmlns:p14="http://schemas.microsoft.com/office/powerpoint/2010/main" val="12622721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MIs for three versions of the firmware are shown in GCSS.  A radio can only have one version of the firmware loaded. These MIs were all released without cancellation statements. What is the policy for removing cancelled or superseded MIs from GCSS-MC?</a:t>
            </a:r>
          </a:p>
          <a:p>
            <a:endParaRPr lang="en-US" dirty="0"/>
          </a:p>
        </p:txBody>
      </p:sp>
      <p:sp>
        <p:nvSpPr>
          <p:cNvPr id="4" name="Slide Number Placeholder 3"/>
          <p:cNvSpPr>
            <a:spLocks noGrp="1"/>
          </p:cNvSpPr>
          <p:nvPr>
            <p:ph type="sldNum" sz="quarter" idx="10"/>
          </p:nvPr>
        </p:nvSpPr>
        <p:spPr/>
        <p:txBody>
          <a:bodyPr/>
          <a:lstStyle/>
          <a:p>
            <a:fld id="{404EC125-AD62-4762-A4C2-F4DEAF5C83F6}" type="slidenum">
              <a:rPr lang="en-US" smtClean="0"/>
              <a:t>50</a:t>
            </a:fld>
            <a:endParaRPr lang="en-US" dirty="0"/>
          </a:p>
        </p:txBody>
      </p:sp>
    </p:spTree>
    <p:extLst>
      <p:ext uri="{BB962C8B-B14F-4D97-AF65-F5344CB8AC3E}">
        <p14:creationId xmlns:p14="http://schemas.microsoft.com/office/powerpoint/2010/main" val="1256421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This MI applies to the new TRAM but is only found under the old TRAM (B2567) in GCSS</a:t>
            </a:r>
          </a:p>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51</a:t>
            </a:fld>
            <a:endParaRPr lang="en-US" dirty="0"/>
          </a:p>
        </p:txBody>
      </p:sp>
    </p:spTree>
    <p:extLst>
      <p:ext uri="{BB962C8B-B14F-4D97-AF65-F5344CB8AC3E}">
        <p14:creationId xmlns:p14="http://schemas.microsoft.com/office/powerpoint/2010/main" val="15076192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Here is an example of an incorrectly configured relationship. There are four MIs correctly associated to the DAGRs, and one MI configured to the PEI.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53</a:t>
            </a:fld>
            <a:endParaRPr lang="en-US" dirty="0"/>
          </a:p>
        </p:txBody>
      </p:sp>
    </p:spTree>
    <p:extLst>
      <p:ext uri="{BB962C8B-B14F-4D97-AF65-F5344CB8AC3E}">
        <p14:creationId xmlns:p14="http://schemas.microsoft.com/office/powerpoint/2010/main" val="38228009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55</a:t>
            </a:fld>
            <a:endParaRPr lang="en-US" dirty="0"/>
          </a:p>
        </p:txBody>
      </p:sp>
    </p:spTree>
    <p:extLst>
      <p:ext uri="{BB962C8B-B14F-4D97-AF65-F5344CB8AC3E}">
        <p14:creationId xmlns:p14="http://schemas.microsoft.com/office/powerpoint/2010/main" val="39807835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56</a:t>
            </a:fld>
            <a:endParaRPr lang="en-US" dirty="0"/>
          </a:p>
        </p:txBody>
      </p:sp>
    </p:spTree>
    <p:extLst>
      <p:ext uri="{BB962C8B-B14F-4D97-AF65-F5344CB8AC3E}">
        <p14:creationId xmlns:p14="http://schemas.microsoft.com/office/powerpoint/2010/main" val="10567400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file:///O:\Graphics\BRIEFS\CSSARS\pics&amp;logos\redbar.JPG"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5" descr="O:\Graphics\BRIEFS\CSSARS\pics&amp;logos\redbar.JPG"/>
          <p:cNvPicPr>
            <a:picLocks noChangeAspect="1" noChangeArrowheads="1"/>
          </p:cNvPicPr>
          <p:nvPr/>
        </p:nvPicPr>
        <p:blipFill>
          <a:blip r:embed="rId2" r:link="rId3" cstate="print">
            <a:clrChange>
              <a:clrFrom>
                <a:srgbClr val="FFFFFF"/>
              </a:clrFrom>
              <a:clrTo>
                <a:srgbClr val="FFFFFF">
                  <a:alpha val="0"/>
                </a:srgbClr>
              </a:clrTo>
            </a:clrChange>
          </a:blip>
          <a:srcRect l="1591" r="3773"/>
          <a:stretch>
            <a:fillRect/>
          </a:stretch>
        </p:blipFill>
        <p:spPr bwMode="auto">
          <a:xfrm>
            <a:off x="1" y="0"/>
            <a:ext cx="2547938" cy="6858000"/>
          </a:xfrm>
          <a:prstGeom prst="rect">
            <a:avLst/>
          </a:prstGeom>
          <a:noFill/>
          <a:ln w="9525">
            <a:noFill/>
            <a:miter lim="800000"/>
            <a:headEnd/>
            <a:tailEnd/>
          </a:ln>
        </p:spPr>
      </p:pic>
      <p:sp>
        <p:nvSpPr>
          <p:cNvPr id="89090" name="Rectangle 2"/>
          <p:cNvSpPr>
            <a:spLocks noGrp="1" noChangeArrowheads="1"/>
          </p:cNvSpPr>
          <p:nvPr>
            <p:ph type="ctrTitle" hasCustomPrompt="1"/>
          </p:nvPr>
        </p:nvSpPr>
        <p:spPr>
          <a:xfrm>
            <a:off x="2667000" y="640556"/>
            <a:ext cx="6096000" cy="1427163"/>
          </a:xfrm>
        </p:spPr>
        <p:txBody>
          <a:bodyPr/>
          <a:lstStyle>
            <a:lvl1pPr>
              <a:defRPr sz="4400"/>
            </a:lvl1pPr>
          </a:lstStyle>
          <a:p>
            <a:r>
              <a:rPr lang="en-US" dirty="0" smtClean="0"/>
              <a:t>Material Readiness Training Cell (MRTC)</a:t>
            </a:r>
            <a:endParaRPr lang="en-US" dirty="0"/>
          </a:p>
        </p:txBody>
      </p:sp>
      <p:sp>
        <p:nvSpPr>
          <p:cNvPr id="89091" name="Rectangle 3"/>
          <p:cNvSpPr>
            <a:spLocks noGrp="1" noChangeArrowheads="1"/>
          </p:cNvSpPr>
          <p:nvPr>
            <p:ph type="subTitle" idx="1"/>
          </p:nvPr>
        </p:nvSpPr>
        <p:spPr>
          <a:xfrm>
            <a:off x="2667000" y="3980197"/>
            <a:ext cx="6096000" cy="1303337"/>
          </a:xfrm>
        </p:spPr>
        <p:txBody>
          <a:bodyPr/>
          <a:lstStyle>
            <a:lvl1pPr marL="0" indent="0" algn="ctr">
              <a:buFont typeface="Wingdings 2" pitchFamily="18" charset="2"/>
              <a:buNone/>
              <a:defRPr sz="3200"/>
            </a:lvl1pPr>
          </a:lstStyle>
          <a:p>
            <a:r>
              <a:rPr lang="en-US" dirty="0" smtClean="0"/>
              <a:t>Click to edit Master subtitle style</a:t>
            </a:r>
            <a:endParaRPr lang="en-US" dirty="0"/>
          </a:p>
        </p:txBody>
      </p:sp>
      <p:sp>
        <p:nvSpPr>
          <p:cNvPr id="2" name="Rectangle 1"/>
          <p:cNvSpPr/>
          <p:nvPr userDrawn="1"/>
        </p:nvSpPr>
        <p:spPr>
          <a:xfrm>
            <a:off x="2133600" y="5562601"/>
            <a:ext cx="4572000" cy="835613"/>
          </a:xfrm>
          <a:prstGeom prst="rect">
            <a:avLst/>
          </a:prstGeom>
        </p:spPr>
        <p:txBody>
          <a:bodyPr>
            <a:spAutoFit/>
          </a:bodyPr>
          <a:lstStyle/>
          <a:p>
            <a:pPr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Installations and Logistics </a:t>
            </a:r>
          </a:p>
          <a:p>
            <a:pPr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Logistics Plans, Policies and Strategic Mobility Division</a:t>
            </a:r>
          </a:p>
          <a:p>
            <a:pPr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3000 Marine Corps Pentagon</a:t>
            </a:r>
          </a:p>
          <a:p>
            <a:pPr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Washington, D.C. 20350</a:t>
            </a:r>
          </a:p>
        </p:txBody>
      </p:sp>
    </p:spTree>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fld id="{6396FF01-DF8F-4E00-9F60-3693A84E4940}" type="slidenum">
              <a:rPr lang="en-US" smtClean="0">
                <a:solidFill>
                  <a:prstClr val="black"/>
                </a:solidFill>
              </a:rPr>
              <a:pPr/>
              <a:t>‹#›</a:t>
            </a:fld>
            <a:endParaRPr lang="en-US" dirty="0">
              <a:solidFill>
                <a:prstClr val="black"/>
              </a:solidFill>
            </a:endParaRPr>
          </a:p>
        </p:txBody>
      </p:sp>
    </p:spTree>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ullet Slide">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097280"/>
            <a:ext cx="8534400" cy="4891723"/>
          </a:xfrm>
          <a:prstGeom prst="rect">
            <a:avLst/>
          </a:prstGeom>
        </p:spPr>
        <p:txBody>
          <a:bodyPr/>
          <a:lstStyle>
            <a:lvl1pPr>
              <a:spcBef>
                <a:spcPts val="1200"/>
              </a:spcBef>
              <a:spcAft>
                <a:spcPts val="300"/>
              </a:spcAft>
              <a:tabLst>
                <a:tab pos="520700" algn="l"/>
              </a:tabLst>
              <a:defRPr sz="2600" b="1"/>
            </a:lvl1pPr>
            <a:lvl2pPr indent="-274320">
              <a:spcAft>
                <a:spcPts val="300"/>
              </a:spcAft>
              <a:defRPr sz="2400" b="1"/>
            </a:lvl2pPr>
            <a:lvl3pPr>
              <a:spcBef>
                <a:spcPts val="0"/>
              </a:spcBef>
              <a:spcAft>
                <a:spcPts val="0"/>
              </a:spcAft>
              <a:tabLst>
                <a:tab pos="1377950" algn="l"/>
              </a:tabLst>
              <a:defRPr sz="2200" b="1"/>
            </a:lvl3pPr>
            <a:lvl4pPr>
              <a:spcBef>
                <a:spcPts val="0"/>
              </a:spcBef>
              <a:spcAft>
                <a:spcPts val="300"/>
              </a:spcAft>
              <a:defRPr b="1"/>
            </a:lvl4pPr>
            <a:lvl5pPr>
              <a:spcBef>
                <a:spcPts val="0"/>
              </a:spcBef>
              <a:spcAft>
                <a:spcPts val="600"/>
              </a:spcAft>
              <a:defRPr b="1"/>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itle 1"/>
          <p:cNvSpPr>
            <a:spLocks noGrp="1"/>
          </p:cNvSpPr>
          <p:nvPr>
            <p:ph type="title"/>
          </p:nvPr>
        </p:nvSpPr>
        <p:spPr>
          <a:xfrm>
            <a:off x="457199" y="186267"/>
            <a:ext cx="7857067" cy="829733"/>
          </a:xfrm>
          <a:prstGeom prst="rect">
            <a:avLst/>
          </a:prstGeom>
        </p:spPr>
        <p:txBody>
          <a:bodyPr>
            <a:normAutofit/>
          </a:bodyPr>
          <a:lstStyle>
            <a:lvl1pPr>
              <a:defRPr sz="4000" b="1"/>
            </a:lvl1pPr>
          </a:lstStyle>
          <a:p>
            <a:r>
              <a:rPr lang="en-US" dirty="0" smtClean="0"/>
              <a:t>Click to edit Master title style</a:t>
            </a:r>
            <a:endParaRPr lang="en-US" dirty="0"/>
          </a:p>
        </p:txBody>
      </p:sp>
    </p:spTree>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7" name="Title 1"/>
          <p:cNvSpPr>
            <a:spLocks noGrp="1"/>
          </p:cNvSpPr>
          <p:nvPr>
            <p:ph type="title"/>
          </p:nvPr>
        </p:nvSpPr>
        <p:spPr>
          <a:xfrm>
            <a:off x="457199" y="186267"/>
            <a:ext cx="7857067" cy="829733"/>
          </a:xfrm>
          <a:prstGeom prst="rect">
            <a:avLst/>
          </a:prstGeom>
        </p:spPr>
        <p:txBody>
          <a:bodyPr/>
          <a:lstStyle>
            <a:lvl1pPr>
              <a:defRPr sz="4000" b="1"/>
            </a:lvl1pPr>
          </a:lstStyle>
          <a:p>
            <a:r>
              <a:rPr lang="en-US" dirty="0" smtClean="0"/>
              <a:t>Click to edit Master title style</a:t>
            </a:r>
            <a:endParaRPr lang="en-US" dirty="0"/>
          </a:p>
        </p:txBody>
      </p:sp>
    </p:spTree>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Questions Slide">
    <p:spTree>
      <p:nvGrpSpPr>
        <p:cNvPr id="1" name=""/>
        <p:cNvGrpSpPr/>
        <p:nvPr/>
      </p:nvGrpSpPr>
      <p:grpSpPr>
        <a:xfrm>
          <a:off x="0" y="0"/>
          <a:ext cx="0" cy="0"/>
          <a:chOff x="0" y="0"/>
          <a:chExt cx="0" cy="0"/>
        </a:xfrm>
      </p:grpSpPr>
      <p:pic>
        <p:nvPicPr>
          <p:cNvPr id="7" name="Picture 2" descr="C:\Documents and Settings\EBlumenstock\My Documents\Microsoft Clip Organizer\j0078622.wmf"/>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userDrawn="1"/>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Tree>
    <p:extLst>
      <p:ext uri="{BB962C8B-B14F-4D97-AF65-F5344CB8AC3E}">
        <p14:creationId xmlns:p14="http://schemas.microsoft.com/office/powerpoint/2010/main" val="2117067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file:///C:\TEMP\Usmc.GIF" TargetMode="External"/><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2" y="114304"/>
            <a:ext cx="8107363" cy="10382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36550" y="1366842"/>
            <a:ext cx="8483600" cy="4968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8068" name="Rectangle 4"/>
          <p:cNvSpPr>
            <a:spLocks noGrp="1" noChangeArrowheads="1"/>
          </p:cNvSpPr>
          <p:nvPr>
            <p:ph type="sldNum" sz="quarter" idx="4"/>
          </p:nvPr>
        </p:nvSpPr>
        <p:spPr bwMode="auto">
          <a:xfrm>
            <a:off x="7239000" y="6589717"/>
            <a:ext cx="1905000" cy="3444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fontAlgn="auto" hangingPunct="0">
              <a:spcBef>
                <a:spcPts val="0"/>
              </a:spcBef>
              <a:spcAft>
                <a:spcPts val="0"/>
              </a:spcAft>
              <a:defRPr sz="900">
                <a:latin typeface="+mn-lt"/>
              </a:defRPr>
            </a:lvl1pPr>
          </a:lstStyle>
          <a:p>
            <a:fld id="{6396FF01-DF8F-4E00-9F60-3693A84E4940}" type="slidenum">
              <a:rPr lang="en-US" smtClean="0">
                <a:solidFill>
                  <a:prstClr val="black"/>
                </a:solidFill>
              </a:rPr>
              <a:pPr/>
              <a:t>‹#›</a:t>
            </a:fld>
            <a:endParaRPr lang="en-US" dirty="0">
              <a:solidFill>
                <a:prstClr val="black"/>
              </a:solidFill>
            </a:endParaRPr>
          </a:p>
        </p:txBody>
      </p:sp>
      <p:pic>
        <p:nvPicPr>
          <p:cNvPr id="1029" name="Picture 5" descr="C:\TEMP\Usmc.GIF"/>
          <p:cNvPicPr>
            <a:picLocks noChangeAspect="1" noChangeArrowheads="1"/>
          </p:cNvPicPr>
          <p:nvPr/>
        </p:nvPicPr>
        <p:blipFill>
          <a:blip r:embed="rId7" r:link="rId8" cstate="print"/>
          <a:srcRect/>
          <a:stretch>
            <a:fillRect/>
          </a:stretch>
        </p:blipFill>
        <p:spPr bwMode="auto">
          <a:xfrm>
            <a:off x="76200" y="101600"/>
            <a:ext cx="1066800" cy="1062038"/>
          </a:xfrm>
          <a:prstGeom prst="rect">
            <a:avLst/>
          </a:prstGeom>
          <a:noFill/>
          <a:ln w="9525">
            <a:noFill/>
            <a:miter lim="800000"/>
            <a:headEnd/>
            <a:tailEnd/>
          </a:ln>
        </p:spPr>
      </p:pic>
      <p:sp>
        <p:nvSpPr>
          <p:cNvPr id="6" name="Line 8"/>
          <p:cNvSpPr>
            <a:spLocks noChangeShapeType="1"/>
          </p:cNvSpPr>
          <p:nvPr userDrawn="1"/>
        </p:nvSpPr>
        <p:spPr bwMode="auto">
          <a:xfrm>
            <a:off x="1295400" y="1295400"/>
            <a:ext cx="7391400" cy="0"/>
          </a:xfrm>
          <a:prstGeom prst="line">
            <a:avLst/>
          </a:prstGeom>
          <a:noFill/>
          <a:ln w="76200">
            <a:solidFill>
              <a:srgbClr val="FF0000"/>
            </a:solidFill>
            <a:round/>
            <a:headEnd/>
            <a:tailEnd/>
          </a:ln>
        </p:spPr>
        <p:txBody>
          <a:bodyPr/>
          <a:lstStyle/>
          <a:p>
            <a:pPr>
              <a:defRPr/>
            </a:pPr>
            <a:endParaRPr lang="en-US" sz="1350" dirty="0">
              <a:solidFill>
                <a:prstClr val="black"/>
              </a:solidFill>
            </a:endParaRPr>
          </a:p>
        </p:txBody>
      </p:sp>
    </p:spTree>
    <p:extLst/>
  </p:cSld>
  <p:clrMap bg1="lt1" tx1="dk1" bg2="lt2" tx2="dk2" accent1="accent1" accent2="accent2" accent3="accent3" accent4="accent4" accent5="accent5" accent6="accent6" hlink="hlink" folHlink="folHlink"/>
  <p:sldLayoutIdLst>
    <p:sldLayoutId id="2147483785" r:id="rId1"/>
    <p:sldLayoutId id="2147483787" r:id="rId2"/>
    <p:sldLayoutId id="2147483788" r:id="rId3"/>
    <p:sldLayoutId id="2147483790" r:id="rId4"/>
    <p:sldLayoutId id="2147483791" r:id="rId5"/>
  </p:sldLayoutIdLst>
  <p:timing>
    <p:tnLst>
      <p:par>
        <p:cTn id="1" dur="indefinite" restart="never" nodeType="tmRoot"/>
      </p:par>
    </p:tnLst>
  </p:timing>
  <p:txStyles>
    <p:title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rgbClr val="FF0000"/>
        </a:buClr>
        <a:buFont typeface="Wingdings 2" pitchFamily="18" charset="2"/>
        <a:buChar char="è"/>
        <a:defRPr sz="2400">
          <a:solidFill>
            <a:schemeClr val="tx1"/>
          </a:solidFill>
          <a:latin typeface="+mn-lt"/>
          <a:ea typeface="+mn-ea"/>
          <a:cs typeface="+mn-cs"/>
        </a:defRPr>
      </a:lvl1pPr>
      <a:lvl2pPr marL="726281" indent="-297656" algn="l" rtl="0" eaLnBrk="1" fontAlgn="base" hangingPunct="1">
        <a:spcBef>
          <a:spcPct val="20000"/>
        </a:spcBef>
        <a:spcAft>
          <a:spcPct val="0"/>
        </a:spcAft>
        <a:buClr>
          <a:srgbClr val="FF0000"/>
        </a:buClr>
        <a:buSzPct val="125000"/>
        <a:buFont typeface="Wingdings" pitchFamily="2" charset="2"/>
        <a:buChar char="²"/>
        <a:defRPr sz="1800">
          <a:solidFill>
            <a:schemeClr val="tx1"/>
          </a:solidFill>
          <a:latin typeface="+mn-lt"/>
        </a:defRPr>
      </a:lvl2pPr>
      <a:lvl3pPr marL="1028700" indent="-216694" algn="l" rtl="0" eaLnBrk="1" fontAlgn="base" hangingPunct="1">
        <a:spcBef>
          <a:spcPct val="20000"/>
        </a:spcBef>
        <a:spcAft>
          <a:spcPct val="0"/>
        </a:spcAft>
        <a:buClr>
          <a:srgbClr val="FF0000"/>
        </a:buClr>
        <a:buFont typeface="Wingdings" pitchFamily="2" charset="2"/>
        <a:buChar char="ª"/>
        <a:defRPr sz="1800">
          <a:solidFill>
            <a:schemeClr val="tx1"/>
          </a:solidFill>
          <a:latin typeface="+mn-lt"/>
        </a:defRPr>
      </a:lvl3pPr>
      <a:lvl4pPr marL="1331119" indent="-216694" algn="l" rtl="0" eaLnBrk="1" fontAlgn="base" hangingPunct="1">
        <a:spcBef>
          <a:spcPct val="20000"/>
        </a:spcBef>
        <a:spcAft>
          <a:spcPct val="0"/>
        </a:spcAft>
        <a:buChar char="–"/>
        <a:defRPr sz="1500">
          <a:solidFill>
            <a:schemeClr val="tx1"/>
          </a:solidFill>
          <a:latin typeface="+mn-lt"/>
        </a:defRPr>
      </a:lvl4pPr>
      <a:lvl5pPr marL="1628775" indent="-171450" algn="l" rtl="0" eaLnBrk="1" fontAlgn="base" hangingPunct="1">
        <a:spcBef>
          <a:spcPct val="20000"/>
        </a:spcBef>
        <a:spcAft>
          <a:spcPct val="0"/>
        </a:spcAft>
        <a:buChar char="»"/>
        <a:defRPr sz="1500">
          <a:solidFill>
            <a:schemeClr val="tx1"/>
          </a:solidFill>
          <a:latin typeface="+mn-lt"/>
        </a:defRPr>
      </a:lvl5pPr>
      <a:lvl6pPr marL="1971675" indent="-171450" algn="l" rtl="0" eaLnBrk="1" fontAlgn="base" hangingPunct="1">
        <a:spcBef>
          <a:spcPct val="20000"/>
        </a:spcBef>
        <a:spcAft>
          <a:spcPct val="0"/>
        </a:spcAft>
        <a:buChar char="»"/>
        <a:defRPr sz="1500">
          <a:solidFill>
            <a:schemeClr val="tx1"/>
          </a:solidFill>
          <a:latin typeface="+mn-lt"/>
        </a:defRPr>
      </a:lvl6pPr>
      <a:lvl7pPr marL="2314575" indent="-171450" algn="l" rtl="0" eaLnBrk="1" fontAlgn="base" hangingPunct="1">
        <a:spcBef>
          <a:spcPct val="20000"/>
        </a:spcBef>
        <a:spcAft>
          <a:spcPct val="0"/>
        </a:spcAft>
        <a:buChar char="»"/>
        <a:defRPr sz="1500">
          <a:solidFill>
            <a:schemeClr val="tx1"/>
          </a:solidFill>
          <a:latin typeface="+mn-lt"/>
        </a:defRPr>
      </a:lvl7pPr>
      <a:lvl8pPr marL="2657475" indent="-171450" algn="l" rtl="0" eaLnBrk="1" fontAlgn="base" hangingPunct="1">
        <a:spcBef>
          <a:spcPct val="20000"/>
        </a:spcBef>
        <a:spcAft>
          <a:spcPct val="0"/>
        </a:spcAft>
        <a:buChar char="»"/>
        <a:defRPr sz="1500">
          <a:solidFill>
            <a:schemeClr val="tx1"/>
          </a:solidFill>
          <a:latin typeface="+mn-lt"/>
        </a:defRPr>
      </a:lvl8pPr>
      <a:lvl9pPr marL="3000375"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portal.logcom.usmc.mil/sites/pubs/default" TargetMode="External"/><Relationship Id="rId2" Type="http://schemas.openxmlformats.org/officeDocument/2006/relationships/hyperlink" Target="https://www.logcom.usmc.mil/"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hyperlink" Target="ESR/Equipment%20Status%20Report%20Erratum.pptx"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ESR/Equipment%20Status%20Report%20Erratum.pptx"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67000" y="2514600"/>
            <a:ext cx="6096000" cy="1828800"/>
          </a:xfrm>
        </p:spPr>
        <p:txBody>
          <a:bodyPr>
            <a:noAutofit/>
          </a:bodyPr>
          <a:lstStyle/>
          <a:p>
            <a:r>
              <a:rPr lang="en-US" b="1" i="1" dirty="0"/>
              <a:t>Maintenance Management Supervisor Course</a:t>
            </a:r>
          </a:p>
          <a:p>
            <a:endParaRPr lang="en-US" b="1" i="1" dirty="0" smtClean="0"/>
          </a:p>
          <a:p>
            <a:r>
              <a:rPr lang="en-US" b="1" i="1" dirty="0" smtClean="0"/>
              <a:t>Modifications</a:t>
            </a:r>
            <a:endParaRPr lang="en-US" b="1" i="1" dirty="0"/>
          </a:p>
          <a:p>
            <a:endParaRPr lang="en-US" dirty="0"/>
          </a:p>
          <a:p>
            <a:pPr algn="ctr"/>
            <a:endParaRPr lang="en-US" b="1" dirty="0" smtClean="0">
              <a:solidFill>
                <a:schemeClr val="tx1"/>
              </a:solidFill>
            </a:endParaRPr>
          </a:p>
        </p:txBody>
      </p:sp>
      <p:sp>
        <p:nvSpPr>
          <p:cNvPr id="4" name="Rectangle 2"/>
          <p:cNvSpPr>
            <a:spLocks noGrp="1" noChangeArrowheads="1"/>
          </p:cNvSpPr>
          <p:nvPr>
            <p:ph type="ctrTitle"/>
          </p:nvPr>
        </p:nvSpPr>
        <p:spPr>
          <a:xfrm>
            <a:off x="2667000" y="640556"/>
            <a:ext cx="6096000" cy="1427163"/>
          </a:xfrm>
        </p:spPr>
        <p:txBody>
          <a:bodyPr/>
          <a:lstStyle>
            <a:lvl1pPr>
              <a:defRPr sz="4400"/>
            </a:lvl1pPr>
          </a:lstStyle>
          <a:p>
            <a:r>
              <a:rPr lang="en-US" dirty="0" smtClean="0">
                <a:solidFill>
                  <a:schemeClr val="tx1"/>
                </a:solidFill>
              </a:rPr>
              <a:t>Materiel Readiness Training Cell (MRTC)</a:t>
            </a:r>
            <a:endParaRPr lang="en-US" dirty="0">
              <a:solidFill>
                <a:schemeClr val="tx1"/>
              </a:solidFill>
            </a:endParaRPr>
          </a:p>
        </p:txBody>
      </p:sp>
    </p:spTree>
    <p:extLst>
      <p:ext uri="{BB962C8B-B14F-4D97-AF65-F5344CB8AC3E}">
        <p14:creationId xmlns:p14="http://schemas.microsoft.com/office/powerpoint/2010/main" val="29041721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Overview</a:t>
            </a:r>
            <a:endParaRPr lang="en-US" b="1" dirty="0"/>
          </a:p>
        </p:txBody>
      </p:sp>
      <p:sp>
        <p:nvSpPr>
          <p:cNvPr id="4" name="Content Placeholder 3"/>
          <p:cNvSpPr>
            <a:spLocks noGrp="1"/>
          </p:cNvSpPr>
          <p:nvPr>
            <p:ph idx="1"/>
          </p:nvPr>
        </p:nvSpPr>
        <p:spPr>
          <a:xfrm>
            <a:off x="951692" y="1620842"/>
            <a:ext cx="8483600" cy="4968875"/>
          </a:xfrm>
        </p:spPr>
        <p:txBody>
          <a:bodyPr/>
          <a:lstStyle/>
          <a:p>
            <a:pPr marL="0" indent="0">
              <a:buNone/>
            </a:pPr>
            <a:r>
              <a:rPr lang="en-US" sz="2800" dirty="0"/>
              <a:t>The purpose of this class is to familiarize you </a:t>
            </a:r>
            <a:r>
              <a:rPr lang="en-US" sz="2800" dirty="0" smtClean="0"/>
              <a:t>with the Modification </a:t>
            </a:r>
            <a:r>
              <a:rPr lang="en-US" sz="2800" dirty="0"/>
              <a:t>Control </a:t>
            </a:r>
            <a:r>
              <a:rPr lang="en-US" sz="2800" dirty="0" smtClean="0"/>
              <a:t>Program, how it is supported by GCSS-MC and what you need to know about it from a supervisor’s perspective.</a:t>
            </a:r>
            <a:endParaRPr lang="en-US" sz="2800" dirty="0"/>
          </a:p>
        </p:txBody>
      </p:sp>
      <p:sp>
        <p:nvSpPr>
          <p:cNvPr id="3" name="Slide Number Placeholder 2"/>
          <p:cNvSpPr>
            <a:spLocks noGrp="1"/>
          </p:cNvSpPr>
          <p:nvPr>
            <p:ph type="sldNum" sz="quarter" idx="10"/>
          </p:nvPr>
        </p:nvSpPr>
        <p:spPr/>
        <p:txBody>
          <a:bodyPr/>
          <a:lstStyle/>
          <a:p>
            <a:fld id="{FEDCB765-0A77-4B4A-91E7-B32DA5E9E86B}" type="slidenum">
              <a:rPr lang="en-US" smtClean="0"/>
              <a:t>2</a:t>
            </a:fld>
            <a:endParaRPr lang="en-US" dirty="0"/>
          </a:p>
        </p:txBody>
      </p:sp>
    </p:spTree>
    <p:extLst>
      <p:ext uri="{BB962C8B-B14F-4D97-AF65-F5344CB8AC3E}">
        <p14:creationId xmlns:p14="http://schemas.microsoft.com/office/powerpoint/2010/main" val="24470192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99160" y="1630680"/>
            <a:ext cx="7833360" cy="4465003"/>
          </a:xfrm>
        </p:spPr>
        <p:txBody>
          <a:bodyPr/>
          <a:lstStyle/>
          <a:p>
            <a:pPr>
              <a:spcBef>
                <a:spcPts val="0"/>
              </a:spcBef>
              <a:spcAft>
                <a:spcPts val="600"/>
              </a:spcAft>
            </a:pPr>
            <a:r>
              <a:rPr lang="en-US" b="0" dirty="0" smtClean="0"/>
              <a:t>Definition and Purpose</a:t>
            </a:r>
          </a:p>
          <a:p>
            <a:pPr>
              <a:spcBef>
                <a:spcPts val="0"/>
              </a:spcBef>
              <a:spcAft>
                <a:spcPts val="600"/>
              </a:spcAft>
            </a:pPr>
            <a:r>
              <a:rPr lang="en-US" b="0" dirty="0" smtClean="0"/>
              <a:t>Source</a:t>
            </a:r>
          </a:p>
          <a:p>
            <a:pPr>
              <a:spcBef>
                <a:spcPts val="0"/>
              </a:spcBef>
              <a:spcAft>
                <a:spcPts val="600"/>
              </a:spcAft>
            </a:pPr>
            <a:r>
              <a:rPr lang="en-US" b="0" dirty="0" smtClean="0"/>
              <a:t>Categories</a:t>
            </a:r>
          </a:p>
          <a:p>
            <a:pPr>
              <a:spcBef>
                <a:spcPts val="0"/>
              </a:spcBef>
              <a:spcAft>
                <a:spcPts val="600"/>
              </a:spcAft>
            </a:pPr>
            <a:r>
              <a:rPr lang="en-US" b="0" dirty="0" smtClean="0"/>
              <a:t>Responsibilities</a:t>
            </a:r>
          </a:p>
          <a:p>
            <a:pPr>
              <a:spcBef>
                <a:spcPts val="0"/>
              </a:spcBef>
              <a:spcAft>
                <a:spcPts val="600"/>
              </a:spcAft>
            </a:pPr>
            <a:r>
              <a:rPr lang="en-US" b="0" dirty="0" smtClean="0"/>
              <a:t>Initial Receipt of Equipment</a:t>
            </a:r>
          </a:p>
          <a:p>
            <a:pPr>
              <a:spcBef>
                <a:spcPts val="0"/>
              </a:spcBef>
              <a:spcAft>
                <a:spcPts val="600"/>
              </a:spcAft>
            </a:pPr>
            <a:r>
              <a:rPr lang="en-US" b="0" dirty="0" smtClean="0"/>
              <a:t>New Modification </a:t>
            </a:r>
            <a:r>
              <a:rPr lang="en-US" b="0" dirty="0" smtClean="0"/>
              <a:t>Instructions</a:t>
            </a:r>
          </a:p>
          <a:p>
            <a:pPr>
              <a:spcBef>
                <a:spcPts val="0"/>
              </a:spcBef>
              <a:spcAft>
                <a:spcPts val="600"/>
              </a:spcAft>
            </a:pPr>
            <a:r>
              <a:rPr lang="en-US" b="0" dirty="0" smtClean="0"/>
              <a:t>Modification Instruction Report</a:t>
            </a:r>
            <a:endParaRPr lang="en-US" b="0" dirty="0" smtClean="0"/>
          </a:p>
          <a:p>
            <a:pPr>
              <a:spcBef>
                <a:spcPts val="0"/>
              </a:spcBef>
              <a:spcAft>
                <a:spcPts val="600"/>
              </a:spcAft>
            </a:pPr>
            <a:r>
              <a:rPr lang="en-US" b="0" dirty="0" smtClean="0"/>
              <a:t>Advanced </a:t>
            </a:r>
            <a:r>
              <a:rPr lang="en-US" b="0" dirty="0"/>
              <a:t>Modification </a:t>
            </a:r>
            <a:r>
              <a:rPr lang="en-US" b="0" dirty="0" smtClean="0"/>
              <a:t>Instructions Search</a:t>
            </a:r>
          </a:p>
          <a:p>
            <a:pPr>
              <a:spcBef>
                <a:spcPts val="0"/>
              </a:spcBef>
              <a:spcAft>
                <a:spcPts val="600"/>
              </a:spcAft>
            </a:pPr>
            <a:r>
              <a:rPr lang="en-US" b="0" dirty="0" smtClean="0"/>
              <a:t>Trends &amp; Issues</a:t>
            </a:r>
          </a:p>
          <a:p>
            <a:endParaRPr lang="en-US" dirty="0"/>
          </a:p>
        </p:txBody>
      </p:sp>
      <p:sp>
        <p:nvSpPr>
          <p:cNvPr id="3" name="Title 2"/>
          <p:cNvSpPr>
            <a:spLocks noGrp="1"/>
          </p:cNvSpPr>
          <p:nvPr>
            <p:ph type="title"/>
          </p:nvPr>
        </p:nvSpPr>
        <p:spPr/>
        <p:txBody>
          <a:bodyPr/>
          <a:lstStyle/>
          <a:p>
            <a:r>
              <a:rPr lang="en-US" dirty="0" smtClean="0">
                <a:solidFill>
                  <a:schemeClr val="tx1"/>
                </a:solidFill>
              </a:rPr>
              <a:t>Topics</a:t>
            </a:r>
            <a:endParaRPr lang="en-US" dirty="0">
              <a:solidFill>
                <a:schemeClr val="tx1"/>
              </a:solidFill>
            </a:endParaRPr>
          </a:p>
        </p:txBody>
      </p:sp>
    </p:spTree>
    <p:extLst>
      <p:ext uri="{BB962C8B-B14F-4D97-AF65-F5344CB8AC3E}">
        <p14:creationId xmlns:p14="http://schemas.microsoft.com/office/powerpoint/2010/main" val="42446875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4D4D4D"/>
                </a:solidFill>
                <a:effectLst>
                  <a:outerShdw blurRad="38100" dist="38100" dir="2700000" algn="tl">
                    <a:srgbClr val="000000">
                      <a:alpha val="43137"/>
                    </a:srgbClr>
                  </a:outerShdw>
                </a:effectLst>
              </a:rPr>
              <a:t/>
            </a:r>
            <a:br>
              <a:rPr lang="en-US" b="1" dirty="0" smtClean="0">
                <a:solidFill>
                  <a:srgbClr val="4D4D4D"/>
                </a:solidFill>
                <a:effectLst>
                  <a:outerShdw blurRad="38100" dist="38100" dir="2700000" algn="tl">
                    <a:srgbClr val="000000">
                      <a:alpha val="43137"/>
                    </a:srgbClr>
                  </a:outerShdw>
                </a:effectLst>
              </a:rPr>
            </a:br>
            <a:r>
              <a:rPr lang="en-US" sz="3700" b="1" dirty="0" smtClean="0"/>
              <a:t>Definition of Modifications</a:t>
            </a:r>
            <a:r>
              <a:rPr lang="en-US" b="1" dirty="0" smtClean="0">
                <a:solidFill>
                  <a:srgbClr val="4D4D4D"/>
                </a:solidFill>
                <a:effectLst>
                  <a:outerShdw blurRad="38100" dist="38100" dir="2700000" algn="tl">
                    <a:srgbClr val="000000">
                      <a:alpha val="43137"/>
                    </a:srgbClr>
                  </a:outerShdw>
                </a:effectLst>
              </a:rPr>
              <a:t/>
            </a:r>
            <a:br>
              <a:rPr lang="en-US" b="1" dirty="0" smtClean="0">
                <a:solidFill>
                  <a:srgbClr val="4D4D4D"/>
                </a:solidFill>
                <a:effectLst>
                  <a:outerShdw blurRad="38100" dist="38100" dir="2700000" algn="tl">
                    <a:srgbClr val="000000">
                      <a:alpha val="43137"/>
                    </a:srgbClr>
                  </a:outerShdw>
                </a:effectLst>
              </a:rPr>
            </a:br>
            <a:endParaRPr lang="en-US" b="1" dirty="0">
              <a:solidFill>
                <a:srgbClr val="4D4D4D"/>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930910" y="1620842"/>
            <a:ext cx="7039610" cy="4968875"/>
          </a:xfrm>
        </p:spPr>
        <p:txBody>
          <a:bodyPr>
            <a:normAutofit/>
          </a:bodyPr>
          <a:lstStyle/>
          <a:p>
            <a:r>
              <a:rPr lang="en-US" sz="2800" dirty="0" smtClean="0"/>
              <a:t>Any c</a:t>
            </a:r>
            <a:r>
              <a:rPr lang="x-none" sz="2800" dirty="0" smtClean="0"/>
              <a:t>hanges </a:t>
            </a:r>
            <a:r>
              <a:rPr lang="x-none" sz="2800" dirty="0"/>
              <a:t>in design or assembly which affect operation/configuration of equipment</a:t>
            </a:r>
            <a:r>
              <a:rPr lang="en-US" sz="2800" dirty="0"/>
              <a:t>,</a:t>
            </a:r>
            <a:r>
              <a:rPr lang="x-none" sz="2800" dirty="0"/>
              <a:t> improve equipment functioning, maintenance, or safety of use.</a:t>
            </a:r>
            <a:r>
              <a:rPr lang="en-US" sz="2800" dirty="0"/>
              <a:t>  </a:t>
            </a:r>
            <a:endParaRPr lang="en-US" sz="2800" dirty="0" smtClean="0"/>
          </a:p>
          <a:p>
            <a:endParaRPr lang="en-US" sz="2800" dirty="0"/>
          </a:p>
          <a:p>
            <a:pPr marL="0" indent="0">
              <a:buNone/>
            </a:pPr>
            <a:endParaRPr lang="en-US" sz="2800" u="sng" dirty="0"/>
          </a:p>
          <a:p>
            <a:endParaRPr lang="en-US" sz="2400" dirty="0" smtClean="0"/>
          </a:p>
          <a:p>
            <a:endParaRPr lang="en-US" sz="2400" dirty="0" smtClean="0"/>
          </a:p>
          <a:p>
            <a:endParaRPr lang="en-US" sz="2400" u="sng" dirty="0" smtClean="0"/>
          </a:p>
          <a:p>
            <a:pPr marL="0" indent="0">
              <a:buNone/>
            </a:pPr>
            <a:endParaRPr lang="en-US" sz="2400" dirty="0" smtClean="0">
              <a:solidFill>
                <a:srgbClr val="FFFF00"/>
              </a:solidFill>
            </a:endParaRPr>
          </a:p>
        </p:txBody>
      </p:sp>
      <p:sp>
        <p:nvSpPr>
          <p:cNvPr id="4" name="Slide Number Placeholder 3"/>
          <p:cNvSpPr>
            <a:spLocks noGrp="1"/>
          </p:cNvSpPr>
          <p:nvPr>
            <p:ph type="sldNum" sz="quarter" idx="10"/>
          </p:nvPr>
        </p:nvSpPr>
        <p:spPr/>
        <p:txBody>
          <a:bodyPr/>
          <a:lstStyle/>
          <a:p>
            <a:fld id="{FEDCB765-0A77-4B4A-91E7-B32DA5E9E86B}" type="slidenum">
              <a:rPr lang="en-US" smtClean="0"/>
              <a:t>4</a:t>
            </a:fld>
            <a:endParaRPr lang="en-US" dirty="0"/>
          </a:p>
        </p:txBody>
      </p:sp>
    </p:spTree>
    <p:extLst>
      <p:ext uri="{BB962C8B-B14F-4D97-AF65-F5344CB8AC3E}">
        <p14:creationId xmlns:p14="http://schemas.microsoft.com/office/powerpoint/2010/main" val="17841193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787" y="201617"/>
            <a:ext cx="8107363" cy="1038225"/>
          </a:xfrm>
        </p:spPr>
        <p:txBody>
          <a:bodyPr>
            <a:normAutofit fontScale="90000"/>
          </a:bodyPr>
          <a:lstStyle/>
          <a:p>
            <a:pPr algn="ctr"/>
            <a:r>
              <a:rPr lang="en-US" b="1" dirty="0" smtClean="0">
                <a:solidFill>
                  <a:srgbClr val="4D4D4D"/>
                </a:solidFill>
                <a:effectLst>
                  <a:outerShdw blurRad="38100" dist="38100" dir="2700000" algn="tl">
                    <a:srgbClr val="000000">
                      <a:alpha val="43137"/>
                    </a:srgbClr>
                  </a:outerShdw>
                </a:effectLst>
              </a:rPr>
              <a:t/>
            </a:r>
            <a:br>
              <a:rPr lang="en-US" b="1" dirty="0" smtClean="0">
                <a:solidFill>
                  <a:srgbClr val="4D4D4D"/>
                </a:solidFill>
                <a:effectLst>
                  <a:outerShdw blurRad="38100" dist="38100" dir="2700000" algn="tl">
                    <a:srgbClr val="000000">
                      <a:alpha val="43137"/>
                    </a:srgbClr>
                  </a:outerShdw>
                </a:effectLst>
              </a:rPr>
            </a:br>
            <a:r>
              <a:rPr lang="en-US" sz="3700" b="1" dirty="0" smtClean="0"/>
              <a:t>Purpose for Modifications</a:t>
            </a:r>
            <a:r>
              <a:rPr lang="en-US" b="1" dirty="0" smtClean="0">
                <a:solidFill>
                  <a:srgbClr val="4D4D4D"/>
                </a:solidFill>
                <a:effectLst>
                  <a:outerShdw blurRad="38100" dist="38100" dir="2700000" algn="tl">
                    <a:srgbClr val="000000">
                      <a:alpha val="43137"/>
                    </a:srgbClr>
                  </a:outerShdw>
                </a:effectLst>
              </a:rPr>
              <a:t/>
            </a:r>
            <a:br>
              <a:rPr lang="en-US" b="1" dirty="0" smtClean="0">
                <a:solidFill>
                  <a:srgbClr val="4D4D4D"/>
                </a:solidFill>
                <a:effectLst>
                  <a:outerShdw blurRad="38100" dist="38100" dir="2700000" algn="tl">
                    <a:srgbClr val="000000">
                      <a:alpha val="43137"/>
                    </a:srgbClr>
                  </a:outerShdw>
                </a:effectLst>
              </a:rPr>
            </a:br>
            <a:endParaRPr lang="en-US" b="1" dirty="0">
              <a:solidFill>
                <a:srgbClr val="4D4D4D"/>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900430" y="1620842"/>
            <a:ext cx="8243570" cy="4968875"/>
          </a:xfrm>
        </p:spPr>
        <p:txBody>
          <a:bodyPr>
            <a:normAutofit/>
          </a:bodyPr>
          <a:lstStyle/>
          <a:p>
            <a:r>
              <a:rPr lang="en-US" sz="2800" dirty="0" smtClean="0"/>
              <a:t>To c</a:t>
            </a:r>
            <a:r>
              <a:rPr lang="x-none" sz="2800" dirty="0" smtClean="0"/>
              <a:t>hange </a:t>
            </a:r>
            <a:r>
              <a:rPr lang="x-none" sz="2800" dirty="0"/>
              <a:t>the design or assembly characteristics of equipment systems, end items, components, assemblies, subassemblies, or parts in order to improve equipment functionality, maintainability, reliability, and/or safety characteristics.</a:t>
            </a:r>
            <a:endParaRPr lang="en-US" sz="2800" dirty="0"/>
          </a:p>
          <a:p>
            <a:endParaRPr lang="en-US" sz="2800" u="sng" dirty="0"/>
          </a:p>
          <a:p>
            <a:endParaRPr lang="en-US" sz="2400" dirty="0" smtClean="0"/>
          </a:p>
          <a:p>
            <a:endParaRPr lang="en-US" sz="2400" dirty="0" smtClean="0"/>
          </a:p>
          <a:p>
            <a:endParaRPr lang="en-US" sz="2400" u="sng" dirty="0" smtClean="0"/>
          </a:p>
          <a:p>
            <a:pPr marL="0" indent="0">
              <a:buNone/>
            </a:pPr>
            <a:endParaRPr lang="en-US" sz="2400" dirty="0" smtClean="0">
              <a:solidFill>
                <a:srgbClr val="FFFF00"/>
              </a:solidFill>
            </a:endParaRPr>
          </a:p>
        </p:txBody>
      </p:sp>
      <p:sp>
        <p:nvSpPr>
          <p:cNvPr id="4" name="Slide Number Placeholder 3"/>
          <p:cNvSpPr>
            <a:spLocks noGrp="1"/>
          </p:cNvSpPr>
          <p:nvPr>
            <p:ph type="sldNum" sz="quarter" idx="10"/>
          </p:nvPr>
        </p:nvSpPr>
        <p:spPr/>
        <p:txBody>
          <a:bodyPr/>
          <a:lstStyle/>
          <a:p>
            <a:fld id="{FEDCB765-0A77-4B4A-91E7-B32DA5E9E86B}" type="slidenum">
              <a:rPr lang="en-US" smtClean="0"/>
              <a:t>5</a:t>
            </a:fld>
            <a:endParaRPr lang="en-US" dirty="0"/>
          </a:p>
        </p:txBody>
      </p:sp>
    </p:spTree>
    <p:extLst>
      <p:ext uri="{BB962C8B-B14F-4D97-AF65-F5344CB8AC3E}">
        <p14:creationId xmlns:p14="http://schemas.microsoft.com/office/powerpoint/2010/main" val="3320966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solidFill>
                  <a:schemeClr val="tx1"/>
                </a:solidFill>
              </a:rPr>
              <a:t>Modification Example</a:t>
            </a:r>
            <a:r>
              <a:rPr lang="en-US" b="1" dirty="0">
                <a:solidFill>
                  <a:schemeClr val="tx1"/>
                </a:solidFill>
              </a:rPr>
              <a:t/>
            </a:r>
            <a:br>
              <a:rPr lang="en-US" b="1" dirty="0">
                <a:solidFill>
                  <a:schemeClr val="tx1"/>
                </a:solidFill>
              </a:rPr>
            </a:br>
            <a:r>
              <a:rPr lang="en-US" b="1" dirty="0" smtClean="0">
                <a:solidFill>
                  <a:schemeClr val="tx1"/>
                </a:solidFill>
              </a:rPr>
              <a:t>LAV-25 Gunners Blast Shield</a:t>
            </a:r>
            <a:endParaRPr lang="en-US" b="1" dirty="0">
              <a:solidFill>
                <a:schemeClr val="tx1"/>
              </a:solidFill>
            </a:endParaRPr>
          </a:p>
        </p:txBody>
      </p:sp>
      <p:sp>
        <p:nvSpPr>
          <p:cNvPr id="7" name="Slide Number Placeholder 6"/>
          <p:cNvSpPr>
            <a:spLocks noGrp="1"/>
          </p:cNvSpPr>
          <p:nvPr>
            <p:ph type="sldNum" sz="quarter" idx="10"/>
          </p:nvPr>
        </p:nvSpPr>
        <p:spPr/>
        <p:txBody>
          <a:bodyPr/>
          <a:lstStyle/>
          <a:p>
            <a:fld id="{6396FF01-DF8F-4E00-9F60-3693A84E4940}" type="slidenum">
              <a:rPr lang="en-US" smtClean="0">
                <a:solidFill>
                  <a:prstClr val="black"/>
                </a:solidFill>
              </a:rPr>
              <a:pPr/>
              <a:t>6</a:t>
            </a:fld>
            <a:endParaRPr lang="en-US" dirty="0">
              <a:solidFill>
                <a:prstClr val="black"/>
              </a:solidFill>
            </a:endParaRPr>
          </a:p>
        </p:txBody>
      </p:sp>
      <p:grpSp>
        <p:nvGrpSpPr>
          <p:cNvPr id="4" name="Group 3"/>
          <p:cNvGrpSpPr/>
          <p:nvPr/>
        </p:nvGrpSpPr>
        <p:grpSpPr>
          <a:xfrm>
            <a:off x="685800" y="1752600"/>
            <a:ext cx="8109237" cy="4040769"/>
            <a:chOff x="0" y="1070007"/>
            <a:chExt cx="9000759" cy="4492593"/>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474726"/>
              <a:ext cx="4523258" cy="30878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nvGrpSpPr>
            <p:cNvPr id="3" name="Group 2"/>
            <p:cNvGrpSpPr/>
            <p:nvPr/>
          </p:nvGrpSpPr>
          <p:grpSpPr>
            <a:xfrm>
              <a:off x="1676400" y="1070007"/>
              <a:ext cx="7324359" cy="4492593"/>
              <a:chOff x="1676400" y="1070007"/>
              <a:chExt cx="7324359" cy="4492593"/>
            </a:xfrm>
          </p:grpSpPr>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7193" y="2485360"/>
                <a:ext cx="4623566" cy="30772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Rectangle 21"/>
              <p:cNvSpPr>
                <a:spLocks noChangeArrowheads="1"/>
              </p:cNvSpPr>
              <p:nvPr/>
            </p:nvSpPr>
            <p:spPr bwMode="auto">
              <a:xfrm>
                <a:off x="1676400" y="2743201"/>
                <a:ext cx="1981200" cy="990600"/>
              </a:xfrm>
              <a:prstGeom prst="rect">
                <a:avLst/>
              </a:prstGeom>
              <a:noFill/>
              <a:ln w="38100" algn="ctr">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solidFill>
                    <a:prstClr val="black"/>
                  </a:solidFill>
                  <a:latin typeface="Calibri" pitchFamily="34" charset="0"/>
                </a:endParaRPr>
              </a:p>
            </p:txBody>
          </p:sp>
          <p:sp>
            <p:nvSpPr>
              <p:cNvPr id="10" name="Rectangle 21"/>
              <p:cNvSpPr>
                <a:spLocks noChangeArrowheads="1"/>
              </p:cNvSpPr>
              <p:nvPr/>
            </p:nvSpPr>
            <p:spPr bwMode="auto">
              <a:xfrm>
                <a:off x="5257800" y="3118549"/>
                <a:ext cx="1981200" cy="1072451"/>
              </a:xfrm>
              <a:prstGeom prst="rect">
                <a:avLst/>
              </a:prstGeom>
              <a:noFill/>
              <a:ln w="38100" algn="ctr">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solidFill>
                    <a:prstClr val="black"/>
                  </a:solidFill>
                  <a:latin typeface="Calibri" pitchFamily="34" charset="0"/>
                </a:endParaRPr>
              </a:p>
            </p:txBody>
          </p:sp>
          <p:sp>
            <p:nvSpPr>
              <p:cNvPr id="11" name="Footer Placeholder 7"/>
              <p:cNvSpPr txBox="1">
                <a:spLocks/>
              </p:cNvSpPr>
              <p:nvPr/>
            </p:nvSpPr>
            <p:spPr>
              <a:xfrm>
                <a:off x="1860702" y="1070007"/>
                <a:ext cx="57150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b="1" u="sng" dirty="0">
                  <a:solidFill>
                    <a:prstClr val="black"/>
                  </a:solidFill>
                  <a:effectLst>
                    <a:outerShdw blurRad="38100" dist="38100" dir="2700000" algn="tl">
                      <a:srgbClr val="000000">
                        <a:alpha val="43137"/>
                      </a:srgbClr>
                    </a:outerShdw>
                  </a:effectLst>
                </a:endParaRPr>
              </a:p>
            </p:txBody>
          </p:sp>
          <p:sp>
            <p:nvSpPr>
              <p:cNvPr id="12" name="Line 97"/>
              <p:cNvSpPr>
                <a:spLocks noChangeShapeType="1"/>
              </p:cNvSpPr>
              <p:nvPr/>
            </p:nvSpPr>
            <p:spPr bwMode="auto">
              <a:xfrm flipH="1">
                <a:off x="2462665" y="2187760"/>
                <a:ext cx="408668" cy="549276"/>
              </a:xfrm>
              <a:prstGeom prst="line">
                <a:avLst/>
              </a:prstGeom>
              <a:no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solidFill>
                    <a:prstClr val="black"/>
                  </a:solidFill>
                </a:endParaRPr>
              </a:p>
            </p:txBody>
          </p:sp>
          <p:sp>
            <p:nvSpPr>
              <p:cNvPr id="13" name="Line 97"/>
              <p:cNvSpPr>
                <a:spLocks noChangeShapeType="1"/>
              </p:cNvSpPr>
              <p:nvPr/>
            </p:nvSpPr>
            <p:spPr bwMode="auto">
              <a:xfrm>
                <a:off x="5562600" y="2193924"/>
                <a:ext cx="381000" cy="924625"/>
              </a:xfrm>
              <a:prstGeom prst="line">
                <a:avLst/>
              </a:prstGeom>
              <a:no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solidFill>
                    <a:prstClr val="black"/>
                  </a:solidFill>
                </a:endParaRPr>
              </a:p>
            </p:txBody>
          </p:sp>
        </p:grpSp>
      </p:grpSp>
      <p:sp>
        <p:nvSpPr>
          <p:cNvPr id="5" name="Rectangle 4"/>
          <p:cNvSpPr/>
          <p:nvPr/>
        </p:nvSpPr>
        <p:spPr>
          <a:xfrm>
            <a:off x="2383087" y="2364464"/>
            <a:ext cx="1931683" cy="369332"/>
          </a:xfrm>
          <a:prstGeom prst="rect">
            <a:avLst/>
          </a:prstGeom>
        </p:spPr>
        <p:txBody>
          <a:bodyPr wrap="none">
            <a:spAutoFit/>
          </a:bodyPr>
          <a:lstStyle/>
          <a:p>
            <a:pPr algn="ctr"/>
            <a:r>
              <a:rPr lang="en-US" b="1" i="1"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Modification</a:t>
            </a:r>
            <a:endParaRPr lang="en-US" i="1" dirty="0">
              <a:solidFill>
                <a:prstClr val="black"/>
              </a:solidFill>
            </a:endParaRPr>
          </a:p>
        </p:txBody>
      </p:sp>
      <p:sp>
        <p:nvSpPr>
          <p:cNvPr id="6" name="Rectangle 5"/>
          <p:cNvSpPr/>
          <p:nvPr/>
        </p:nvSpPr>
        <p:spPr>
          <a:xfrm>
            <a:off x="4832420" y="2388608"/>
            <a:ext cx="2343655" cy="369332"/>
          </a:xfrm>
          <a:prstGeom prst="rect">
            <a:avLst/>
          </a:prstGeom>
        </p:spPr>
        <p:txBody>
          <a:bodyPr wrap="none">
            <a:spAutoFit/>
          </a:bodyPr>
          <a:lstStyle/>
          <a:p>
            <a:r>
              <a:rPr lang="en-US" b="1" i="1"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Out Modification</a:t>
            </a:r>
            <a:endParaRPr lang="en-US" i="1" dirty="0">
              <a:solidFill>
                <a:prstClr val="black"/>
              </a:solidFill>
            </a:endParaRPr>
          </a:p>
        </p:txBody>
      </p:sp>
    </p:spTree>
    <p:extLst>
      <p:ext uri="{BB962C8B-B14F-4D97-AF65-F5344CB8AC3E}">
        <p14:creationId xmlns:p14="http://schemas.microsoft.com/office/powerpoint/2010/main" val="2489873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385574051"/>
      </p:ext>
    </p:extLst>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Where do they come from?</a:t>
            </a:r>
            <a:endParaRPr lang="en-US" b="1" dirty="0"/>
          </a:p>
        </p:txBody>
      </p:sp>
      <p:sp>
        <p:nvSpPr>
          <p:cNvPr id="3" name="Content Placeholder 2"/>
          <p:cNvSpPr>
            <a:spLocks noGrp="1"/>
          </p:cNvSpPr>
          <p:nvPr>
            <p:ph idx="1"/>
          </p:nvPr>
        </p:nvSpPr>
        <p:spPr>
          <a:xfrm>
            <a:off x="930910" y="1620842"/>
            <a:ext cx="8106410" cy="4968875"/>
          </a:xfrm>
        </p:spPr>
        <p:txBody>
          <a:bodyPr>
            <a:normAutofit/>
          </a:bodyPr>
          <a:lstStyle/>
          <a:p>
            <a:r>
              <a:rPr lang="en-US" sz="2800" dirty="0" smtClean="0"/>
              <a:t>One source that leads to change is the </a:t>
            </a:r>
            <a:r>
              <a:rPr lang="x-none" sz="2800" dirty="0" smtClean="0"/>
              <a:t>Product </a:t>
            </a:r>
            <a:r>
              <a:rPr lang="x-none" sz="2800" dirty="0"/>
              <a:t>Quality Deficiency Report</a:t>
            </a:r>
            <a:r>
              <a:rPr lang="en-US" sz="2800" dirty="0"/>
              <a:t>s</a:t>
            </a:r>
            <a:r>
              <a:rPr lang="x-none" sz="2800" dirty="0"/>
              <a:t> (PQDR</a:t>
            </a:r>
            <a:r>
              <a:rPr lang="x-none" sz="2800" dirty="0" smtClean="0"/>
              <a:t>)</a:t>
            </a:r>
            <a:r>
              <a:rPr lang="en-US" sz="2800" dirty="0" smtClean="0"/>
              <a:t> . PQDRs are </a:t>
            </a:r>
            <a:r>
              <a:rPr lang="en-US" sz="2800" dirty="0"/>
              <a:t>f</a:t>
            </a:r>
            <a:r>
              <a:rPr lang="x-none" sz="2800" dirty="0"/>
              <a:t>ield equipment </a:t>
            </a:r>
            <a:r>
              <a:rPr lang="x-none" sz="2800" dirty="0" smtClean="0"/>
              <a:t>improvement</a:t>
            </a:r>
            <a:r>
              <a:rPr lang="en-US" sz="2800" dirty="0" smtClean="0"/>
              <a:t> </a:t>
            </a:r>
            <a:r>
              <a:rPr lang="x-none" sz="2800" dirty="0" smtClean="0"/>
              <a:t>recommendations</a:t>
            </a:r>
            <a:r>
              <a:rPr lang="en-US" sz="2800" dirty="0" smtClean="0"/>
              <a:t> </a:t>
            </a:r>
            <a:r>
              <a:rPr lang="x-none" sz="2800" dirty="0"/>
              <a:t>and beneficial suggestions </a:t>
            </a:r>
            <a:r>
              <a:rPr lang="en-US" sz="2800" dirty="0" smtClean="0"/>
              <a:t>that </a:t>
            </a:r>
            <a:r>
              <a:rPr lang="x-none" sz="2800" dirty="0" smtClean="0"/>
              <a:t>frequently </a:t>
            </a:r>
            <a:r>
              <a:rPr lang="x-none" sz="2800" dirty="0"/>
              <a:t>establish the requirement for equipment </a:t>
            </a:r>
            <a:r>
              <a:rPr lang="en-US" sz="2800" dirty="0" smtClean="0"/>
              <a:t>modifications.</a:t>
            </a:r>
            <a:endParaRPr lang="en-US" sz="2800" dirty="0"/>
          </a:p>
          <a:p>
            <a:endParaRPr lang="en-US" sz="2800" dirty="0" smtClean="0"/>
          </a:p>
          <a:p>
            <a:pPr marL="0" indent="0">
              <a:buNone/>
            </a:pPr>
            <a:endParaRPr lang="en-US" sz="2400" dirty="0" smtClean="0"/>
          </a:p>
          <a:p>
            <a:endParaRPr lang="en-US" sz="2400" u="sng" dirty="0" smtClean="0"/>
          </a:p>
          <a:p>
            <a:pPr marL="0" indent="0">
              <a:buNone/>
            </a:pPr>
            <a:endParaRPr lang="en-US" sz="2400" dirty="0" smtClean="0">
              <a:solidFill>
                <a:srgbClr val="FFFF00"/>
              </a:solidFill>
            </a:endParaRPr>
          </a:p>
        </p:txBody>
      </p:sp>
      <p:sp>
        <p:nvSpPr>
          <p:cNvPr id="4" name="Slide Number Placeholder 3"/>
          <p:cNvSpPr>
            <a:spLocks noGrp="1"/>
          </p:cNvSpPr>
          <p:nvPr>
            <p:ph type="sldNum" sz="quarter" idx="10"/>
          </p:nvPr>
        </p:nvSpPr>
        <p:spPr/>
        <p:txBody>
          <a:bodyPr/>
          <a:lstStyle/>
          <a:p>
            <a:fld id="{FEDCB765-0A77-4B4A-91E7-B32DA5E9E86B}" type="slidenum">
              <a:rPr lang="en-US" smtClean="0"/>
              <a:t>8</a:t>
            </a:fld>
            <a:endParaRPr lang="en-US" dirty="0"/>
          </a:p>
        </p:txBody>
      </p:sp>
    </p:spTree>
    <p:extLst>
      <p:ext uri="{BB962C8B-B14F-4D97-AF65-F5344CB8AC3E}">
        <p14:creationId xmlns:p14="http://schemas.microsoft.com/office/powerpoint/2010/main" val="39898925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4265479403"/>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Categories</a:t>
            </a:r>
            <a:endParaRPr lang="en-US" b="1" dirty="0"/>
          </a:p>
        </p:txBody>
      </p:sp>
      <p:sp>
        <p:nvSpPr>
          <p:cNvPr id="8" name="Content Placeholder 7"/>
          <p:cNvSpPr>
            <a:spLocks noGrp="1"/>
          </p:cNvSpPr>
          <p:nvPr>
            <p:ph idx="1"/>
          </p:nvPr>
        </p:nvSpPr>
        <p:spPr>
          <a:xfrm>
            <a:off x="900430" y="1620842"/>
            <a:ext cx="7892735" cy="4968875"/>
          </a:xfrm>
        </p:spPr>
        <p:txBody>
          <a:bodyPr>
            <a:normAutofit/>
          </a:bodyPr>
          <a:lstStyle/>
          <a:p>
            <a:pPr>
              <a:lnSpc>
                <a:spcPct val="150000"/>
              </a:lnSpc>
              <a:spcAft>
                <a:spcPts val="600"/>
              </a:spcAft>
            </a:pPr>
            <a:r>
              <a:rPr lang="en-US" sz="2800" dirty="0" smtClean="0"/>
              <a:t>Urgent</a:t>
            </a:r>
          </a:p>
          <a:p>
            <a:pPr lvl="1">
              <a:lnSpc>
                <a:spcPct val="150000"/>
              </a:lnSpc>
              <a:spcBef>
                <a:spcPts val="0"/>
              </a:spcBef>
              <a:spcAft>
                <a:spcPts val="600"/>
              </a:spcAft>
              <a:buFont typeface="Wingdings" panose="05000000000000000000" pitchFamily="2" charset="2"/>
              <a:buChar char="²"/>
            </a:pPr>
            <a:r>
              <a:rPr lang="en-US" sz="2400" dirty="0" smtClean="0">
                <a:cs typeface="Arial" pitchFamily="34" charset="0"/>
              </a:rPr>
              <a:t>Prevent </a:t>
            </a:r>
            <a:r>
              <a:rPr lang="en-US" sz="2400" dirty="0">
                <a:cs typeface="Arial" pitchFamily="34" charset="0"/>
              </a:rPr>
              <a:t>death or serious injury</a:t>
            </a:r>
          </a:p>
          <a:p>
            <a:pPr lvl="1">
              <a:lnSpc>
                <a:spcPct val="150000"/>
              </a:lnSpc>
              <a:spcBef>
                <a:spcPts val="0"/>
              </a:spcBef>
              <a:spcAft>
                <a:spcPts val="600"/>
              </a:spcAft>
              <a:buFont typeface="Wingdings" panose="05000000000000000000" pitchFamily="2" charset="2"/>
              <a:buChar char="²"/>
            </a:pPr>
            <a:r>
              <a:rPr lang="en-US" sz="2400" dirty="0" smtClean="0">
                <a:cs typeface="Arial" pitchFamily="34" charset="0"/>
              </a:rPr>
              <a:t>Prevent </a:t>
            </a:r>
            <a:r>
              <a:rPr lang="en-US" sz="2400" dirty="0">
                <a:cs typeface="Arial" pitchFamily="34" charset="0"/>
              </a:rPr>
              <a:t>m</a:t>
            </a:r>
            <a:r>
              <a:rPr lang="en-US" sz="2400" dirty="0" smtClean="0">
                <a:cs typeface="Arial" pitchFamily="34" charset="0"/>
              </a:rPr>
              <a:t>ajor </a:t>
            </a:r>
            <a:r>
              <a:rPr lang="en-US" sz="2400" dirty="0">
                <a:cs typeface="Arial" pitchFamily="34" charset="0"/>
              </a:rPr>
              <a:t>e</a:t>
            </a:r>
            <a:r>
              <a:rPr lang="en-US" sz="2400" dirty="0" smtClean="0">
                <a:cs typeface="Arial" pitchFamily="34" charset="0"/>
              </a:rPr>
              <a:t>quipment damage</a:t>
            </a:r>
            <a:endParaRPr lang="en-US" sz="2400" dirty="0">
              <a:cs typeface="Arial" pitchFamily="34" charset="0"/>
            </a:endParaRPr>
          </a:p>
          <a:p>
            <a:pPr lvl="1">
              <a:lnSpc>
                <a:spcPct val="150000"/>
              </a:lnSpc>
              <a:spcBef>
                <a:spcPts val="0"/>
              </a:spcBef>
              <a:spcAft>
                <a:spcPts val="600"/>
              </a:spcAft>
              <a:buFont typeface="Wingdings" panose="05000000000000000000" pitchFamily="2" charset="2"/>
              <a:buChar char="²"/>
            </a:pPr>
            <a:r>
              <a:rPr lang="en-US" sz="2400" dirty="0" smtClean="0">
                <a:cs typeface="Arial" pitchFamily="34" charset="0"/>
              </a:rPr>
              <a:t>Essential </a:t>
            </a:r>
            <a:r>
              <a:rPr lang="en-US" sz="2400" dirty="0">
                <a:cs typeface="Arial" pitchFamily="34" charset="0"/>
              </a:rPr>
              <a:t>changes</a:t>
            </a:r>
          </a:p>
          <a:p>
            <a:pPr lvl="1">
              <a:lnSpc>
                <a:spcPct val="150000"/>
              </a:lnSpc>
              <a:spcBef>
                <a:spcPts val="0"/>
              </a:spcBef>
              <a:spcAft>
                <a:spcPts val="600"/>
              </a:spcAft>
              <a:buFont typeface="Wingdings" panose="05000000000000000000" pitchFamily="2" charset="2"/>
              <a:buChar char="²"/>
            </a:pPr>
            <a:r>
              <a:rPr lang="en-US" sz="2400" dirty="0" smtClean="0">
                <a:cs typeface="Arial" pitchFamily="34" charset="0"/>
              </a:rPr>
              <a:t>Equipment </a:t>
            </a:r>
            <a:r>
              <a:rPr lang="en-US" sz="2400" dirty="0">
                <a:cs typeface="Arial" pitchFamily="34" charset="0"/>
              </a:rPr>
              <a:t>must be dead lined</a:t>
            </a:r>
          </a:p>
          <a:p>
            <a:pPr lvl="1">
              <a:lnSpc>
                <a:spcPct val="150000"/>
              </a:lnSpc>
              <a:spcBef>
                <a:spcPts val="0"/>
              </a:spcBef>
              <a:spcAft>
                <a:spcPts val="600"/>
              </a:spcAft>
              <a:buFont typeface="Wingdings" panose="05000000000000000000" pitchFamily="2" charset="2"/>
              <a:buChar char="²"/>
            </a:pPr>
            <a:r>
              <a:rPr lang="en-US" sz="2400" dirty="0" smtClean="0">
                <a:cs typeface="Arial" pitchFamily="34" charset="0"/>
              </a:rPr>
              <a:t>Completion </a:t>
            </a:r>
            <a:r>
              <a:rPr lang="en-US" sz="2400" dirty="0">
                <a:cs typeface="Arial" pitchFamily="34" charset="0"/>
              </a:rPr>
              <a:t>date required</a:t>
            </a:r>
          </a:p>
          <a:p>
            <a:pPr marL="0" indent="0">
              <a:buNone/>
            </a:pPr>
            <a:endParaRPr lang="en-US" dirty="0"/>
          </a:p>
        </p:txBody>
      </p:sp>
      <p:sp>
        <p:nvSpPr>
          <p:cNvPr id="3" name="Slide Number Placeholder 2"/>
          <p:cNvSpPr>
            <a:spLocks noGrp="1"/>
          </p:cNvSpPr>
          <p:nvPr>
            <p:ph type="sldNum" sz="quarter" idx="10"/>
          </p:nvPr>
        </p:nvSpPr>
        <p:spPr/>
        <p:txBody>
          <a:bodyPr/>
          <a:lstStyle/>
          <a:p>
            <a:fld id="{FEDCB765-0A77-4B4A-91E7-B32DA5E9E86B}" type="slidenum">
              <a:rPr lang="en-US" smtClean="0"/>
              <a:t>10</a:t>
            </a:fld>
            <a:endParaRPr lang="en-US" dirty="0"/>
          </a:p>
        </p:txBody>
      </p:sp>
    </p:spTree>
    <p:extLst>
      <p:ext uri="{BB962C8B-B14F-4D97-AF65-F5344CB8AC3E}">
        <p14:creationId xmlns:p14="http://schemas.microsoft.com/office/powerpoint/2010/main" val="4764531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Categories</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9000" y="1366838"/>
            <a:ext cx="3838699" cy="4968875"/>
          </a:xfrm>
          <a:ln>
            <a:solidFill>
              <a:schemeClr val="tx1"/>
            </a:solidFill>
          </a:ln>
        </p:spPr>
      </p:pic>
      <p:sp>
        <p:nvSpPr>
          <p:cNvPr id="2" name="Slide Number Placeholder 1"/>
          <p:cNvSpPr>
            <a:spLocks noGrp="1"/>
          </p:cNvSpPr>
          <p:nvPr>
            <p:ph type="sldNum" sz="quarter" idx="10"/>
          </p:nvPr>
        </p:nvSpPr>
        <p:spPr/>
        <p:txBody>
          <a:bodyPr/>
          <a:lstStyle/>
          <a:p>
            <a:fld id="{FEDCB765-0A77-4B4A-91E7-B32DA5E9E86B}" type="slidenum">
              <a:rPr lang="en-US" smtClean="0"/>
              <a:t>11</a:t>
            </a:fld>
            <a:endParaRPr lang="en-US" dirty="0"/>
          </a:p>
        </p:txBody>
      </p:sp>
      <p:sp>
        <p:nvSpPr>
          <p:cNvPr id="4" name="Rectangle 21"/>
          <p:cNvSpPr>
            <a:spLocks noChangeArrowheads="1"/>
          </p:cNvSpPr>
          <p:nvPr/>
        </p:nvSpPr>
        <p:spPr bwMode="auto">
          <a:xfrm>
            <a:off x="4379026" y="1905001"/>
            <a:ext cx="703613" cy="161306"/>
          </a:xfrm>
          <a:prstGeom prst="rect">
            <a:avLst/>
          </a:prstGeom>
          <a:noFill/>
          <a:ln w="38100" algn="ctr">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Tree>
    <p:extLst>
      <p:ext uri="{BB962C8B-B14F-4D97-AF65-F5344CB8AC3E}">
        <p14:creationId xmlns:p14="http://schemas.microsoft.com/office/powerpoint/2010/main" val="2452577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Categories</a:t>
            </a:r>
            <a:endParaRPr lang="en-US" b="1" dirty="0"/>
          </a:p>
        </p:txBody>
      </p:sp>
      <p:sp>
        <p:nvSpPr>
          <p:cNvPr id="8" name="Content Placeholder 7"/>
          <p:cNvSpPr>
            <a:spLocks noGrp="1"/>
          </p:cNvSpPr>
          <p:nvPr>
            <p:ph idx="1"/>
          </p:nvPr>
        </p:nvSpPr>
        <p:spPr>
          <a:noFill/>
          <a:ln w="9525">
            <a:noFill/>
            <a:miter lim="800000"/>
            <a:headEnd/>
            <a:tailEnd/>
          </a:ln>
        </p:spPr>
        <p:txBody>
          <a:bodyPr vert="horz" wrap="square" lIns="91440" tIns="45720" rIns="91440" bIns="45720" numCol="1" anchor="t" anchorCtr="0" compatLnSpc="1">
            <a:prstTxWarp prst="textNoShape">
              <a:avLst/>
            </a:prstTxWarp>
          </a:bodyPr>
          <a:lstStyle/>
          <a:p>
            <a:pPr>
              <a:lnSpc>
                <a:spcPct val="150000"/>
              </a:lnSpc>
              <a:spcAft>
                <a:spcPts val="600"/>
              </a:spcAft>
            </a:pPr>
            <a:r>
              <a:rPr lang="en-US" sz="2800" dirty="0"/>
              <a:t>Normal</a:t>
            </a:r>
          </a:p>
          <a:p>
            <a:pPr lvl="1">
              <a:lnSpc>
                <a:spcPct val="150000"/>
              </a:lnSpc>
              <a:spcBef>
                <a:spcPts val="0"/>
              </a:spcBef>
              <a:spcAft>
                <a:spcPts val="600"/>
              </a:spcAft>
            </a:pPr>
            <a:r>
              <a:rPr lang="en-US" sz="2400" dirty="0">
                <a:ea typeface="+mn-ea"/>
                <a:cs typeface="+mn-cs"/>
              </a:rPr>
              <a:t>Scheduling should be planned </a:t>
            </a:r>
            <a:endParaRPr lang="en-US" sz="2400" dirty="0" smtClean="0">
              <a:ea typeface="+mn-ea"/>
              <a:cs typeface="+mn-cs"/>
            </a:endParaRPr>
          </a:p>
          <a:p>
            <a:pPr lvl="1">
              <a:lnSpc>
                <a:spcPct val="150000"/>
              </a:lnSpc>
              <a:spcBef>
                <a:spcPts val="0"/>
              </a:spcBef>
              <a:spcAft>
                <a:spcPts val="600"/>
              </a:spcAft>
            </a:pPr>
            <a:r>
              <a:rPr lang="en-US" sz="2400" dirty="0" smtClean="0"/>
              <a:t>Normal MI required </a:t>
            </a:r>
            <a:r>
              <a:rPr lang="en-US" sz="2400" dirty="0">
                <a:ea typeface="+mn-ea"/>
                <a:cs typeface="+mn-cs"/>
              </a:rPr>
              <a:t>completion </a:t>
            </a:r>
            <a:r>
              <a:rPr lang="en-US" sz="2400" dirty="0" smtClean="0">
                <a:ea typeface="+mn-ea"/>
                <a:cs typeface="+mn-cs"/>
              </a:rPr>
              <a:t>date : </a:t>
            </a:r>
            <a:endParaRPr lang="en-US" sz="2400" dirty="0">
              <a:ea typeface="+mn-ea"/>
              <a:cs typeface="+mn-cs"/>
            </a:endParaRPr>
          </a:p>
          <a:p>
            <a:pPr lvl="2">
              <a:lnSpc>
                <a:spcPct val="150000"/>
              </a:lnSpc>
              <a:spcBef>
                <a:spcPts val="0"/>
              </a:spcBef>
              <a:spcAft>
                <a:spcPts val="600"/>
              </a:spcAft>
            </a:pPr>
            <a:r>
              <a:rPr lang="en-US" sz="2000" dirty="0" smtClean="0">
                <a:ea typeface="+mn-ea"/>
                <a:cs typeface="+mn-cs"/>
              </a:rPr>
              <a:t>MI date + 1 year</a:t>
            </a:r>
            <a:endParaRPr lang="en-US" sz="2400" dirty="0" smtClean="0"/>
          </a:p>
          <a:p>
            <a:pPr lvl="1">
              <a:lnSpc>
                <a:spcPct val="150000"/>
              </a:lnSpc>
              <a:spcBef>
                <a:spcPts val="0"/>
              </a:spcBef>
              <a:spcAft>
                <a:spcPts val="600"/>
              </a:spcAft>
            </a:pPr>
            <a:r>
              <a:rPr lang="en-US" sz="2400" dirty="0" smtClean="0"/>
              <a:t>Using unit o</a:t>
            </a:r>
            <a:r>
              <a:rPr lang="en-US" sz="2400" dirty="0" smtClean="0">
                <a:ea typeface="+mn-ea"/>
                <a:cs typeface="+mn-cs"/>
              </a:rPr>
              <a:t>perational requirements</a:t>
            </a:r>
          </a:p>
          <a:p>
            <a:pPr lvl="1">
              <a:lnSpc>
                <a:spcPct val="150000"/>
              </a:lnSpc>
              <a:spcBef>
                <a:spcPts val="0"/>
              </a:spcBef>
              <a:spcAft>
                <a:spcPts val="600"/>
              </a:spcAft>
            </a:pPr>
            <a:r>
              <a:rPr lang="en-US" sz="2400" dirty="0" smtClean="0">
                <a:ea typeface="+mn-ea"/>
                <a:cs typeface="+mn-cs"/>
              </a:rPr>
              <a:t>Apply </a:t>
            </a:r>
            <a:r>
              <a:rPr lang="en-US" sz="2400" dirty="0">
                <a:ea typeface="+mn-ea"/>
                <a:cs typeface="+mn-cs"/>
              </a:rPr>
              <a:t>required modifications before deploying</a:t>
            </a:r>
          </a:p>
          <a:p>
            <a:pPr marL="0" indent="0">
              <a:spcBef>
                <a:spcPts val="0"/>
              </a:spcBef>
              <a:spcAft>
                <a:spcPts val="600"/>
              </a:spcAft>
              <a:buNone/>
            </a:pPr>
            <a:endParaRPr lang="en-US" sz="3200" dirty="0"/>
          </a:p>
        </p:txBody>
      </p:sp>
      <p:sp>
        <p:nvSpPr>
          <p:cNvPr id="3" name="Slide Number Placeholder 2"/>
          <p:cNvSpPr>
            <a:spLocks noGrp="1"/>
          </p:cNvSpPr>
          <p:nvPr>
            <p:ph type="sldNum" sz="quarter" idx="10"/>
          </p:nvPr>
        </p:nvSpPr>
        <p:spPr/>
        <p:txBody>
          <a:bodyPr/>
          <a:lstStyle/>
          <a:p>
            <a:fld id="{FEDCB765-0A77-4B4A-91E7-B32DA5E9E86B}" type="slidenum">
              <a:rPr lang="en-US" smtClean="0"/>
              <a:t>12</a:t>
            </a:fld>
            <a:endParaRPr lang="en-US" dirty="0"/>
          </a:p>
        </p:txBody>
      </p:sp>
    </p:spTree>
    <p:extLst>
      <p:ext uri="{BB962C8B-B14F-4D97-AF65-F5344CB8AC3E}">
        <p14:creationId xmlns:p14="http://schemas.microsoft.com/office/powerpoint/2010/main" val="20843522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Categories</a:t>
            </a:r>
            <a:endParaRPr lang="en-US"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57910" y="1366838"/>
            <a:ext cx="3440879" cy="4968875"/>
          </a:xfrm>
          <a:ln>
            <a:solidFill>
              <a:schemeClr val="tx1"/>
            </a:solidFill>
          </a:ln>
        </p:spPr>
      </p:pic>
      <p:sp>
        <p:nvSpPr>
          <p:cNvPr id="2" name="Slide Number Placeholder 1"/>
          <p:cNvSpPr>
            <a:spLocks noGrp="1"/>
          </p:cNvSpPr>
          <p:nvPr>
            <p:ph type="sldNum" sz="quarter" idx="10"/>
          </p:nvPr>
        </p:nvSpPr>
        <p:spPr/>
        <p:txBody>
          <a:bodyPr/>
          <a:lstStyle/>
          <a:p>
            <a:fld id="{FEDCB765-0A77-4B4A-91E7-B32DA5E9E86B}" type="slidenum">
              <a:rPr lang="en-US" smtClean="0"/>
              <a:t>13</a:t>
            </a:fld>
            <a:endParaRPr lang="en-US" dirty="0"/>
          </a:p>
        </p:txBody>
      </p:sp>
      <p:sp>
        <p:nvSpPr>
          <p:cNvPr id="6" name="Rectangle 21"/>
          <p:cNvSpPr>
            <a:spLocks noChangeArrowheads="1"/>
          </p:cNvSpPr>
          <p:nvPr/>
        </p:nvSpPr>
        <p:spPr bwMode="auto">
          <a:xfrm>
            <a:off x="4338452" y="2331522"/>
            <a:ext cx="685800" cy="228600"/>
          </a:xfrm>
          <a:prstGeom prst="rect">
            <a:avLst/>
          </a:prstGeom>
          <a:noFill/>
          <a:ln w="38100" algn="ctr">
            <a:solidFill>
              <a:srgbClr val="00B05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Tree>
    <p:extLst>
      <p:ext uri="{BB962C8B-B14F-4D97-AF65-F5344CB8AC3E}">
        <p14:creationId xmlns:p14="http://schemas.microsoft.com/office/powerpoint/2010/main" val="10277262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4260312425"/>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Responsibilities</a:t>
            </a:r>
            <a:endParaRPr lang="en-US" b="1" dirty="0"/>
          </a:p>
        </p:txBody>
      </p:sp>
      <p:sp>
        <p:nvSpPr>
          <p:cNvPr id="3" name="Content Placeholder 2"/>
          <p:cNvSpPr>
            <a:spLocks noGrp="1"/>
          </p:cNvSpPr>
          <p:nvPr>
            <p:ph idx="1"/>
          </p:nvPr>
        </p:nvSpPr>
        <p:spPr/>
        <p:txBody>
          <a:bodyPr>
            <a:normAutofit fontScale="92500" lnSpcReduction="10000"/>
          </a:bodyPr>
          <a:lstStyle/>
          <a:p>
            <a:r>
              <a:rPr lang="en-US" b="1" dirty="0" smtClean="0"/>
              <a:t>Commanders</a:t>
            </a:r>
          </a:p>
          <a:p>
            <a:pPr lvl="1">
              <a:buFont typeface="Wingdings" panose="05000000000000000000" pitchFamily="2" charset="2"/>
              <a:buChar char="²"/>
            </a:pPr>
            <a:r>
              <a:rPr lang="en-US" dirty="0"/>
              <a:t>E</a:t>
            </a:r>
            <a:r>
              <a:rPr lang="en-US" dirty="0" smtClean="0"/>
              <a:t>stablish a centralized program.  </a:t>
            </a:r>
          </a:p>
          <a:p>
            <a:pPr marL="571500" lvl="1" indent="0">
              <a:buNone/>
            </a:pPr>
            <a:endParaRPr lang="en-US" dirty="0" smtClean="0"/>
          </a:p>
          <a:p>
            <a:r>
              <a:rPr lang="en-US" b="1" dirty="0" smtClean="0"/>
              <a:t>MMO</a:t>
            </a:r>
          </a:p>
          <a:p>
            <a:pPr lvl="1">
              <a:buFont typeface="Wingdings" panose="05000000000000000000" pitchFamily="2" charset="2"/>
              <a:buChar char="²"/>
            </a:pPr>
            <a:r>
              <a:rPr lang="en-US" dirty="0" smtClean="0"/>
              <a:t>Establish and maintain modification control records</a:t>
            </a:r>
          </a:p>
          <a:p>
            <a:pPr lvl="1">
              <a:buFont typeface="Wingdings" panose="05000000000000000000" pitchFamily="2" charset="2"/>
              <a:buChar char="²"/>
            </a:pPr>
            <a:r>
              <a:rPr lang="en-US" dirty="0" smtClean="0"/>
              <a:t>Establish Modification Control procedures</a:t>
            </a:r>
          </a:p>
          <a:p>
            <a:pPr lvl="1">
              <a:buFont typeface="Wingdings" panose="05000000000000000000" pitchFamily="2" charset="2"/>
              <a:buChar char="²"/>
            </a:pPr>
            <a:r>
              <a:rPr lang="en-US" dirty="0" smtClean="0"/>
              <a:t>Review Modification Control Program</a:t>
            </a:r>
          </a:p>
          <a:p>
            <a:pPr marL="571500" lvl="1" indent="0">
              <a:buNone/>
            </a:pPr>
            <a:endParaRPr lang="en-US" dirty="0" smtClean="0"/>
          </a:p>
          <a:p>
            <a:r>
              <a:rPr lang="en-US" b="1" dirty="0" smtClean="0"/>
              <a:t>Responsible Officer</a:t>
            </a:r>
          </a:p>
          <a:p>
            <a:pPr lvl="1">
              <a:buFont typeface="Wingdings" panose="05000000000000000000" pitchFamily="2" charset="2"/>
              <a:buChar char="²"/>
            </a:pPr>
            <a:r>
              <a:rPr lang="en-US" dirty="0" smtClean="0"/>
              <a:t>Maintain Modification Records</a:t>
            </a:r>
          </a:p>
          <a:p>
            <a:pPr marL="571500" lvl="1" indent="0">
              <a:buNone/>
            </a:pPr>
            <a:endParaRPr lang="en-US" dirty="0" smtClean="0"/>
          </a:p>
          <a:p>
            <a:r>
              <a:rPr lang="en-US" b="1" dirty="0" smtClean="0"/>
              <a:t>Supporting Maintenance Activity</a:t>
            </a:r>
          </a:p>
          <a:p>
            <a:pPr lvl="1">
              <a:buFont typeface="Wingdings" panose="05000000000000000000" pitchFamily="2" charset="2"/>
              <a:buChar char="²"/>
            </a:pPr>
            <a:r>
              <a:rPr lang="en-US" dirty="0" smtClean="0"/>
              <a:t>Determine Military Equipment modification requirements</a:t>
            </a:r>
          </a:p>
          <a:p>
            <a:pPr lvl="1"/>
            <a:r>
              <a:rPr lang="en-US" dirty="0" smtClean="0"/>
              <a:t>Validate </a:t>
            </a:r>
            <a:r>
              <a:rPr lang="en-US" dirty="0"/>
              <a:t>Military Equipment </a:t>
            </a:r>
            <a:r>
              <a:rPr lang="en-US" dirty="0" smtClean="0"/>
              <a:t>modification status</a:t>
            </a:r>
          </a:p>
          <a:p>
            <a:pPr lvl="1">
              <a:buFont typeface="Wingdings" panose="05000000000000000000" pitchFamily="2" charset="2"/>
              <a:buChar char="²"/>
            </a:pPr>
            <a:r>
              <a:rPr lang="en-US" dirty="0" smtClean="0"/>
              <a:t>Perform Modification, if required</a:t>
            </a:r>
          </a:p>
          <a:p>
            <a:pPr marL="457200" lvl="1" indent="0">
              <a:buNone/>
              <a:defRPr/>
            </a:pPr>
            <a:endParaRPr lang="en-US" sz="2400" dirty="0">
              <a:cs typeface="Arial" pitchFamily="34" charset="0"/>
            </a:endParaRPr>
          </a:p>
          <a:p>
            <a:pPr lvl="1">
              <a:buFont typeface="Wingdings" pitchFamily="2" charset="2"/>
              <a:buChar char="Ø"/>
              <a:defRPr/>
            </a:pPr>
            <a:endParaRPr lang="en-US" sz="2400" dirty="0" smtClean="0">
              <a:cs typeface="Arial" pitchFamily="34" charset="0"/>
            </a:endParaRPr>
          </a:p>
          <a:p>
            <a:pPr lvl="1">
              <a:buFont typeface="Wingdings" pitchFamily="2" charset="2"/>
              <a:buChar char="Ø"/>
              <a:defRPr/>
            </a:pPr>
            <a:endParaRPr lang="en-US" sz="2800" dirty="0"/>
          </a:p>
        </p:txBody>
      </p:sp>
      <p:sp>
        <p:nvSpPr>
          <p:cNvPr id="4" name="Slide Number Placeholder 3"/>
          <p:cNvSpPr>
            <a:spLocks noGrp="1"/>
          </p:cNvSpPr>
          <p:nvPr>
            <p:ph type="sldNum" sz="quarter" idx="10"/>
          </p:nvPr>
        </p:nvSpPr>
        <p:spPr/>
        <p:txBody>
          <a:bodyPr/>
          <a:lstStyle/>
          <a:p>
            <a:fld id="{FEDCB765-0A77-4B4A-91E7-B32DA5E9E86B}" type="slidenum">
              <a:rPr lang="en-US" smtClean="0"/>
              <a:t>15</a:t>
            </a:fld>
            <a:endParaRPr lang="en-US" dirty="0"/>
          </a:p>
        </p:txBody>
      </p:sp>
    </p:spTree>
    <p:extLst>
      <p:ext uri="{BB962C8B-B14F-4D97-AF65-F5344CB8AC3E}">
        <p14:creationId xmlns:p14="http://schemas.microsoft.com/office/powerpoint/2010/main" val="29021211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74691546"/>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Initial Receipt of Equipment</a:t>
            </a:r>
            <a:endParaRPr lang="en-US" b="1" dirty="0"/>
          </a:p>
        </p:txBody>
      </p:sp>
      <p:sp>
        <p:nvSpPr>
          <p:cNvPr id="3" name="Content Placeholder 2"/>
          <p:cNvSpPr>
            <a:spLocks noGrp="1"/>
          </p:cNvSpPr>
          <p:nvPr>
            <p:ph idx="1"/>
          </p:nvPr>
        </p:nvSpPr>
        <p:spPr/>
        <p:txBody>
          <a:bodyPr>
            <a:normAutofit fontScale="92500" lnSpcReduction="20000"/>
          </a:bodyPr>
          <a:lstStyle/>
          <a:p>
            <a:pPr marL="0" lvl="1" indent="0">
              <a:buSzTx/>
              <a:buNone/>
            </a:pPr>
            <a:r>
              <a:rPr lang="en-US" sz="2800" b="1" u="sng" dirty="0">
                <a:cs typeface="Arial" pitchFamily="34" charset="0"/>
              </a:rPr>
              <a:t>Maintenance </a:t>
            </a:r>
            <a:r>
              <a:rPr lang="en-US" sz="2800" b="1" u="sng" dirty="0" smtClean="0">
                <a:cs typeface="Arial" pitchFamily="34" charset="0"/>
              </a:rPr>
              <a:t>QC/Acceptance LTI</a:t>
            </a:r>
            <a:endParaRPr lang="en-US" sz="2800" b="1" u="sng" dirty="0">
              <a:cs typeface="Arial" pitchFamily="34" charset="0"/>
            </a:endParaRPr>
          </a:p>
          <a:p>
            <a:pPr marL="342900" lvl="1" indent="-342900">
              <a:buSzTx/>
              <a:buFont typeface="Wingdings 2" pitchFamily="18" charset="2"/>
              <a:buChar char="è"/>
            </a:pPr>
            <a:endParaRPr lang="en-US" sz="2800" dirty="0">
              <a:cs typeface="Arial" pitchFamily="34" charset="0"/>
            </a:endParaRPr>
          </a:p>
          <a:p>
            <a:pPr marL="342900" lvl="1" indent="-342900">
              <a:buSzTx/>
              <a:buFont typeface="Wingdings 2" pitchFamily="18" charset="2"/>
              <a:buChar char="è"/>
            </a:pPr>
            <a:r>
              <a:rPr lang="en-US" sz="2800" dirty="0" smtClean="0">
                <a:cs typeface="Arial" pitchFamily="34" charset="0"/>
              </a:rPr>
              <a:t>Will </a:t>
            </a:r>
            <a:r>
              <a:rPr lang="en-US" sz="2800" dirty="0">
                <a:cs typeface="Arial" pitchFamily="34" charset="0"/>
              </a:rPr>
              <a:t>determine if all required modifications have been properly </a:t>
            </a:r>
            <a:r>
              <a:rPr lang="en-US" sz="2800" dirty="0" smtClean="0">
                <a:cs typeface="Arial" pitchFamily="34" charset="0"/>
              </a:rPr>
              <a:t>completed</a:t>
            </a:r>
          </a:p>
          <a:p>
            <a:pPr marL="342900" lvl="1" indent="-342900">
              <a:buSzTx/>
              <a:buFont typeface="Wingdings 2" pitchFamily="18" charset="2"/>
              <a:buChar char="è"/>
            </a:pPr>
            <a:endParaRPr lang="en-US" sz="2800" dirty="0">
              <a:cs typeface="Arial" pitchFamily="34" charset="0"/>
            </a:endParaRPr>
          </a:p>
          <a:p>
            <a:pPr marL="342900" lvl="1" indent="-342900">
              <a:buSzTx/>
              <a:buFont typeface="Wingdings 2" pitchFamily="18" charset="2"/>
              <a:buChar char="è"/>
            </a:pPr>
            <a:r>
              <a:rPr lang="en-US" sz="2800" dirty="0">
                <a:cs typeface="Arial" pitchFamily="34" charset="0"/>
              </a:rPr>
              <a:t>If unable to make determination, evacuate equipment to an intermediate maintenance activity</a:t>
            </a:r>
            <a:r>
              <a:rPr lang="en-US" sz="2800" dirty="0" smtClean="0"/>
              <a:t>.</a:t>
            </a:r>
          </a:p>
          <a:p>
            <a:pPr marL="342900" lvl="1" indent="-342900">
              <a:buSzTx/>
              <a:buFont typeface="Wingdings 2" pitchFamily="18" charset="2"/>
              <a:buChar char="è"/>
            </a:pPr>
            <a:endParaRPr lang="en-US" sz="2800" dirty="0" smtClean="0"/>
          </a:p>
          <a:p>
            <a:pPr marL="342900" lvl="1" indent="-342900">
              <a:buSzTx/>
              <a:buFont typeface="Wingdings 2" pitchFamily="18" charset="2"/>
              <a:buChar char="è"/>
            </a:pPr>
            <a:r>
              <a:rPr lang="en-US" sz="2800" dirty="0">
                <a:cs typeface="Arial" pitchFamily="34" charset="0"/>
              </a:rPr>
              <a:t>Initiate an SR requesting missing modifications be </a:t>
            </a:r>
            <a:r>
              <a:rPr lang="en-US" sz="2800" dirty="0" smtClean="0">
                <a:cs typeface="Arial" pitchFamily="34" charset="0"/>
              </a:rPr>
              <a:t>applied</a:t>
            </a:r>
          </a:p>
          <a:p>
            <a:pPr marL="342900" lvl="1" indent="-342900">
              <a:buSzTx/>
              <a:buFont typeface="Wingdings 2" pitchFamily="18" charset="2"/>
              <a:buChar char="è"/>
            </a:pPr>
            <a:endParaRPr lang="en-US" sz="2800" dirty="0" smtClean="0">
              <a:cs typeface="Arial" pitchFamily="34" charset="0"/>
            </a:endParaRPr>
          </a:p>
          <a:p>
            <a:pPr marL="342900" lvl="1" indent="-342900">
              <a:buSzTx/>
              <a:buFont typeface="Wingdings 2" pitchFamily="18" charset="2"/>
              <a:buChar char="è"/>
            </a:pPr>
            <a:r>
              <a:rPr lang="en-US" sz="2800" dirty="0" smtClean="0">
                <a:cs typeface="Arial" pitchFamily="34" charset="0"/>
              </a:rPr>
              <a:t>Update the Modification records upon application / completion of the modification instruction.  </a:t>
            </a:r>
            <a:endParaRPr lang="en-US" sz="900" dirty="0" smtClean="0"/>
          </a:p>
        </p:txBody>
      </p:sp>
      <p:sp>
        <p:nvSpPr>
          <p:cNvPr id="4" name="Slide Number Placeholder 3"/>
          <p:cNvSpPr>
            <a:spLocks noGrp="1"/>
          </p:cNvSpPr>
          <p:nvPr>
            <p:ph type="sldNum" sz="quarter" idx="10"/>
          </p:nvPr>
        </p:nvSpPr>
        <p:spPr/>
        <p:txBody>
          <a:bodyPr/>
          <a:lstStyle/>
          <a:p>
            <a:fld id="{FEDCB765-0A77-4B4A-91E7-B32DA5E9E86B}" type="slidenum">
              <a:rPr lang="en-US" smtClean="0"/>
              <a:t>17</a:t>
            </a:fld>
            <a:endParaRPr lang="en-US" dirty="0"/>
          </a:p>
        </p:txBody>
      </p:sp>
    </p:spTree>
    <p:extLst>
      <p:ext uri="{BB962C8B-B14F-4D97-AF65-F5344CB8AC3E}">
        <p14:creationId xmlns:p14="http://schemas.microsoft.com/office/powerpoint/2010/main" val="16146448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Initial Receipt of Equipment</a:t>
            </a:r>
            <a:endParaRPr lang="en-US" b="1" dirty="0"/>
          </a:p>
        </p:txBody>
      </p:sp>
      <p:sp>
        <p:nvSpPr>
          <p:cNvPr id="3" name="Content Placeholder 2"/>
          <p:cNvSpPr>
            <a:spLocks noGrp="1"/>
          </p:cNvSpPr>
          <p:nvPr>
            <p:ph idx="1"/>
          </p:nvPr>
        </p:nvSpPr>
        <p:spPr/>
        <p:txBody>
          <a:bodyPr>
            <a:noAutofit/>
          </a:bodyPr>
          <a:lstStyle/>
          <a:p>
            <a:pPr marL="0" indent="0">
              <a:buNone/>
            </a:pPr>
            <a:r>
              <a:rPr lang="en-US" sz="2800" b="1" u="sng" dirty="0" smtClean="0">
                <a:cs typeface="Arial" pitchFamily="34" charset="0"/>
              </a:rPr>
              <a:t>Researching</a:t>
            </a:r>
          </a:p>
          <a:p>
            <a:pPr>
              <a:spcBef>
                <a:spcPts val="0"/>
              </a:spcBef>
              <a:spcAft>
                <a:spcPts val="600"/>
              </a:spcAft>
            </a:pPr>
            <a:r>
              <a:rPr lang="en-US" sz="2800" dirty="0" smtClean="0">
                <a:cs typeface="Arial" pitchFamily="34" charset="0"/>
              </a:rPr>
              <a:t>The SL-1-2 is still a source of researching modification instructions. </a:t>
            </a:r>
            <a:endParaRPr lang="en-US" sz="2800" dirty="0">
              <a:cs typeface="Arial" pitchFamily="34" charset="0"/>
            </a:endParaRPr>
          </a:p>
          <a:p>
            <a:pPr lvl="1">
              <a:spcBef>
                <a:spcPts val="0"/>
              </a:spcBef>
              <a:spcAft>
                <a:spcPts val="600"/>
              </a:spcAft>
            </a:pPr>
            <a:r>
              <a:rPr lang="en-US" sz="2800" dirty="0" smtClean="0">
                <a:cs typeface="Arial" pitchFamily="34" charset="0"/>
              </a:rPr>
              <a:t>Utilize the SL-1-2 to research published Modification Instructions by equipment identification number.</a:t>
            </a:r>
          </a:p>
          <a:p>
            <a:pPr lvl="1">
              <a:spcBef>
                <a:spcPts val="0"/>
              </a:spcBef>
              <a:spcAft>
                <a:spcPts val="600"/>
              </a:spcAft>
            </a:pPr>
            <a:endParaRPr lang="en-US" sz="2000" dirty="0">
              <a:cs typeface="Arial" pitchFamily="34" charset="0"/>
            </a:endParaRPr>
          </a:p>
          <a:p>
            <a:pPr lvl="1">
              <a:spcBef>
                <a:spcPts val="0"/>
              </a:spcBef>
              <a:spcAft>
                <a:spcPts val="600"/>
              </a:spcAft>
            </a:pPr>
            <a:r>
              <a:rPr lang="en-US" sz="2600" dirty="0" smtClean="0">
                <a:cs typeface="Arial" pitchFamily="34" charset="0"/>
              </a:rPr>
              <a:t>The SL-1-2 is a listing for all equipment-associated publications.</a:t>
            </a:r>
          </a:p>
          <a:p>
            <a:pPr lvl="2">
              <a:spcBef>
                <a:spcPts val="0"/>
              </a:spcBef>
              <a:spcAft>
                <a:spcPts val="600"/>
              </a:spcAft>
            </a:pPr>
            <a:r>
              <a:rPr lang="en-US" sz="2800" dirty="0" smtClean="0">
                <a:hlinkClick r:id="rId2"/>
              </a:rPr>
              <a:t> </a:t>
            </a:r>
            <a:r>
              <a:rPr lang="en-US" sz="2800" dirty="0">
                <a:hlinkClick r:id="rId3"/>
              </a:rPr>
              <a:t>https</a:t>
            </a:r>
            <a:r>
              <a:rPr lang="en-US" sz="2800" dirty="0" smtClean="0">
                <a:hlinkClick r:id="rId3"/>
              </a:rPr>
              <a:t>://portal.logcom.usmc.mil/sites/pubs/default</a:t>
            </a:r>
            <a:r>
              <a:rPr lang="en-US" sz="2800" dirty="0" smtClean="0"/>
              <a:t>. </a:t>
            </a:r>
            <a:r>
              <a:rPr lang="en-US" sz="2800" dirty="0" err="1" smtClean="0"/>
              <a:t>aspx</a:t>
            </a:r>
            <a:endParaRPr lang="en-US" sz="2800" dirty="0"/>
          </a:p>
          <a:p>
            <a:pPr lvl="1"/>
            <a:endParaRPr lang="en-US" sz="2600" dirty="0" smtClean="0">
              <a:cs typeface="Arial" pitchFamily="34" charset="0"/>
            </a:endParaRPr>
          </a:p>
        </p:txBody>
      </p:sp>
      <p:sp>
        <p:nvSpPr>
          <p:cNvPr id="5" name="Slide Number Placeholder 4"/>
          <p:cNvSpPr>
            <a:spLocks noGrp="1"/>
          </p:cNvSpPr>
          <p:nvPr>
            <p:ph type="sldNum" sz="quarter" idx="4294967295"/>
          </p:nvPr>
        </p:nvSpPr>
        <p:spPr>
          <a:xfrm>
            <a:off x="6553200" y="6356350"/>
            <a:ext cx="2133600" cy="365125"/>
          </a:xfrm>
          <a:prstGeom prst="rect">
            <a:avLst/>
          </a:prstGeom>
        </p:spPr>
        <p:txBody>
          <a:bodyPr/>
          <a:lstStyle/>
          <a:p>
            <a:pPr algn="r"/>
            <a:fld id="{EA7C8D44-3667-46F6-9772-CC52308E2A7F}" type="slidenum">
              <a:rPr lang="en-US" sz="900" smtClean="0"/>
              <a:pPr algn="r"/>
              <a:t>18</a:t>
            </a:fld>
            <a:endParaRPr lang="en-US" sz="900" dirty="0"/>
          </a:p>
        </p:txBody>
      </p:sp>
    </p:spTree>
    <p:extLst>
      <p:ext uri="{BB962C8B-B14F-4D97-AF65-F5344CB8AC3E}">
        <p14:creationId xmlns:p14="http://schemas.microsoft.com/office/powerpoint/2010/main" val="41513631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2599316443"/>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Modification Instructions </a:t>
            </a:r>
            <a:endParaRPr lang="en-US" b="1" dirty="0"/>
          </a:p>
        </p:txBody>
      </p:sp>
      <p:sp>
        <p:nvSpPr>
          <p:cNvPr id="3" name="Content Placeholder 2"/>
          <p:cNvSpPr>
            <a:spLocks noGrp="1"/>
          </p:cNvSpPr>
          <p:nvPr>
            <p:ph idx="1"/>
          </p:nvPr>
        </p:nvSpPr>
        <p:spPr/>
        <p:txBody>
          <a:bodyPr>
            <a:noAutofit/>
          </a:bodyPr>
          <a:lstStyle/>
          <a:p>
            <a:r>
              <a:rPr lang="en-US" dirty="0" smtClean="0"/>
              <a:t>Marine Corps Logistics Command (MARCORLOGCOM) introduces Modification Instructions within GCSS-MC</a:t>
            </a:r>
            <a:endParaRPr lang="en-US" dirty="0"/>
          </a:p>
          <a:p>
            <a:endParaRPr lang="en-US" dirty="0" smtClean="0"/>
          </a:p>
          <a:p>
            <a:r>
              <a:rPr lang="en-US" dirty="0" smtClean="0"/>
              <a:t>The Publication Control Number (</a:t>
            </a:r>
            <a:r>
              <a:rPr lang="en-US" dirty="0"/>
              <a:t>PCN) </a:t>
            </a:r>
            <a:r>
              <a:rPr lang="en-US" dirty="0" smtClean="0"/>
              <a:t>is associated to the equipment NIIN within GCSS-MC Installed Base and identified with the </a:t>
            </a:r>
            <a:r>
              <a:rPr lang="en-US" dirty="0"/>
              <a:t>Modification Instructions  </a:t>
            </a:r>
            <a:r>
              <a:rPr lang="en-US" dirty="0" smtClean="0"/>
              <a:t>under the “Major Items Affected”</a:t>
            </a:r>
            <a:endParaRPr lang="en-US" dirty="0"/>
          </a:p>
          <a:p>
            <a:endParaRPr lang="en-US" dirty="0" smtClean="0"/>
          </a:p>
          <a:p>
            <a:r>
              <a:rPr lang="en-US" dirty="0" smtClean="0"/>
              <a:t>Once introduced, </a:t>
            </a:r>
            <a:r>
              <a:rPr lang="en-US" dirty="0"/>
              <a:t>Modification </a:t>
            </a:r>
            <a:r>
              <a:rPr lang="en-US" dirty="0" smtClean="0"/>
              <a:t>Instructions are automatically associated to every serial number of the specified NIIN within the installed base</a:t>
            </a:r>
            <a:r>
              <a:rPr lang="en-US" dirty="0" smtClean="0">
                <a:cs typeface="Arial" pitchFamily="34" charset="0"/>
              </a:rPr>
              <a:t> </a:t>
            </a:r>
          </a:p>
          <a:p>
            <a:pPr marL="0" lvl="1" indent="0">
              <a:buSzTx/>
              <a:buNone/>
            </a:pPr>
            <a:r>
              <a:rPr lang="en-US" sz="2800" dirty="0" smtClean="0">
                <a:cs typeface="Arial" pitchFamily="34" charset="0"/>
              </a:rPr>
              <a:t>  </a:t>
            </a:r>
            <a:endParaRPr lang="en-US" sz="2800" dirty="0">
              <a:cs typeface="Arial" pitchFamily="34" charset="0"/>
            </a:endParaRPr>
          </a:p>
          <a:p>
            <a:endParaRPr lang="en-US" sz="2800" dirty="0">
              <a:cs typeface="Arial" pitchFamily="34" charset="0"/>
            </a:endParaRPr>
          </a:p>
          <a:p>
            <a:pPr lvl="1"/>
            <a:endParaRPr lang="en-US" sz="2000" dirty="0">
              <a:cs typeface="Arial" pitchFamily="34" charset="0"/>
            </a:endParaRPr>
          </a:p>
        </p:txBody>
      </p:sp>
      <p:sp>
        <p:nvSpPr>
          <p:cNvPr id="5" name="Slide Number Placeholder 4"/>
          <p:cNvSpPr>
            <a:spLocks noGrp="1"/>
          </p:cNvSpPr>
          <p:nvPr>
            <p:ph type="sldNum" sz="quarter" idx="4294967295"/>
          </p:nvPr>
        </p:nvSpPr>
        <p:spPr>
          <a:xfrm>
            <a:off x="6553200" y="6356350"/>
            <a:ext cx="2133600" cy="365125"/>
          </a:xfrm>
          <a:prstGeom prst="rect">
            <a:avLst/>
          </a:prstGeom>
        </p:spPr>
        <p:txBody>
          <a:bodyPr/>
          <a:lstStyle/>
          <a:p>
            <a:pPr algn="r"/>
            <a:fld id="{EA7C8D44-3667-46F6-9772-CC52308E2A7F}" type="slidenum">
              <a:rPr lang="en-US" sz="900" smtClean="0"/>
              <a:pPr algn="r"/>
              <a:t>20</a:t>
            </a:fld>
            <a:endParaRPr lang="en-US" sz="900" dirty="0"/>
          </a:p>
        </p:txBody>
      </p:sp>
    </p:spTree>
    <p:extLst>
      <p:ext uri="{BB962C8B-B14F-4D97-AF65-F5344CB8AC3E}">
        <p14:creationId xmlns:p14="http://schemas.microsoft.com/office/powerpoint/2010/main" val="31858175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t="26632" r="11129"/>
          <a:stretch/>
        </p:blipFill>
        <p:spPr>
          <a:xfrm>
            <a:off x="8022" y="1219200"/>
            <a:ext cx="9123104" cy="4644189"/>
          </a:xfrm>
          <a:prstGeom prst="rect">
            <a:avLst/>
          </a:prstGeom>
          <a:solidFill>
            <a:srgbClr val="FFC000"/>
          </a:solidFill>
        </p:spPr>
      </p:pic>
      <p:sp>
        <p:nvSpPr>
          <p:cNvPr id="8" name="Rectangle 21"/>
          <p:cNvSpPr>
            <a:spLocks noChangeArrowheads="1"/>
          </p:cNvSpPr>
          <p:nvPr/>
        </p:nvSpPr>
        <p:spPr bwMode="auto">
          <a:xfrm>
            <a:off x="-9099" y="1447800"/>
            <a:ext cx="6790899" cy="2819400"/>
          </a:xfrm>
          <a:prstGeom prst="rect">
            <a:avLst/>
          </a:prstGeom>
          <a:noFill/>
          <a:ln w="76200" algn="ctr">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
        <p:nvSpPr>
          <p:cNvPr id="12" name="Oval 11"/>
          <p:cNvSpPr/>
          <p:nvPr/>
        </p:nvSpPr>
        <p:spPr bwMode="auto">
          <a:xfrm>
            <a:off x="228600" y="4495800"/>
            <a:ext cx="7391400" cy="1596189"/>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The Responsible Officer (RO) receives notification of newly issued modification instructions here</a:t>
            </a:r>
          </a:p>
        </p:txBody>
      </p:sp>
      <p:sp>
        <p:nvSpPr>
          <p:cNvPr id="4" name="Curved Up Arrow 3"/>
          <p:cNvSpPr/>
          <p:nvPr/>
        </p:nvSpPr>
        <p:spPr bwMode="auto">
          <a:xfrm rot="15400419">
            <a:off x="6667570" y="3235110"/>
            <a:ext cx="2927409" cy="1433085"/>
          </a:xfrm>
          <a:prstGeom prst="curvedUpArrow">
            <a:avLst/>
          </a:prstGeom>
          <a:solidFill>
            <a:srgbClr val="C00000"/>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7" name="Title 1"/>
          <p:cNvSpPr>
            <a:spLocks noGrp="1"/>
          </p:cNvSpPr>
          <p:nvPr>
            <p:ph type="title"/>
          </p:nvPr>
        </p:nvSpPr>
        <p:spPr>
          <a:xfrm>
            <a:off x="829733" y="186267"/>
            <a:ext cx="7857067" cy="829733"/>
          </a:xfrm>
        </p:spPr>
        <p:txBody>
          <a:bodyPr>
            <a:normAutofit fontScale="90000"/>
          </a:bodyPr>
          <a:lstStyle/>
          <a:p>
            <a:r>
              <a:rPr lang="en-US" sz="3200" dirty="0" smtClean="0">
                <a:solidFill>
                  <a:schemeClr val="tx1"/>
                </a:solidFill>
              </a:rPr>
              <a:t>Modification Instructions in GCSS-MC:</a:t>
            </a:r>
            <a:br>
              <a:rPr lang="en-US" sz="3200" dirty="0" smtClean="0">
                <a:solidFill>
                  <a:schemeClr val="tx1"/>
                </a:solidFill>
              </a:rPr>
            </a:br>
            <a:r>
              <a:rPr lang="en-US" sz="3200" dirty="0" err="1" smtClean="0">
                <a:solidFill>
                  <a:schemeClr val="tx1"/>
                </a:solidFill>
              </a:rPr>
              <a:t>Worklist</a:t>
            </a:r>
            <a:r>
              <a:rPr lang="en-US" sz="3200" dirty="0" smtClean="0">
                <a:solidFill>
                  <a:schemeClr val="tx1"/>
                </a:solidFill>
              </a:rPr>
              <a:t> Notification</a:t>
            </a:r>
            <a:endParaRPr lang="en-US" sz="3200" dirty="0">
              <a:solidFill>
                <a:schemeClr val="tx1"/>
              </a:solidFill>
            </a:endParaRPr>
          </a:p>
        </p:txBody>
      </p:sp>
    </p:spTree>
    <p:extLst>
      <p:ext uri="{BB962C8B-B14F-4D97-AF65-F5344CB8AC3E}">
        <p14:creationId xmlns:p14="http://schemas.microsoft.com/office/powerpoint/2010/main" val="38088132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chemeClr val="tx1"/>
                </a:solidFill>
              </a:rPr>
              <a:t>New Modification Instructions</a:t>
            </a:r>
          </a:p>
        </p:txBody>
      </p:sp>
      <p:pic>
        <p:nvPicPr>
          <p:cNvPr id="11" name="Picture 10"/>
          <p:cNvPicPr/>
          <p:nvPr/>
        </p:nvPicPr>
        <p:blipFill>
          <a:blip r:embed="rId3"/>
          <a:stretch>
            <a:fillRect/>
          </a:stretch>
        </p:blipFill>
        <p:spPr>
          <a:xfrm>
            <a:off x="0" y="1066800"/>
            <a:ext cx="9144000" cy="5791200"/>
          </a:xfrm>
          <a:prstGeom prst="rect">
            <a:avLst/>
          </a:prstGeom>
        </p:spPr>
      </p:pic>
      <p:sp>
        <p:nvSpPr>
          <p:cNvPr id="16" name="Rectangle 15"/>
          <p:cNvSpPr/>
          <p:nvPr/>
        </p:nvSpPr>
        <p:spPr>
          <a:xfrm>
            <a:off x="990600" y="5910383"/>
            <a:ext cx="3048000" cy="400110"/>
          </a:xfrm>
          <a:prstGeom prst="rect">
            <a:avLst/>
          </a:prstGeom>
          <a:solidFill>
            <a:srgbClr val="FFC000"/>
          </a:solidFill>
          <a:ln w="31750">
            <a:solidFill>
              <a:srgbClr val="C00000"/>
            </a:solidFill>
          </a:ln>
        </p:spPr>
        <p:txBody>
          <a:bodyPr wrap="square">
            <a:spAutoFit/>
          </a:bodyPr>
          <a:lstStyle/>
          <a:p>
            <a:pPr algn="ctr">
              <a:spcBef>
                <a:spcPct val="50000"/>
              </a:spcBef>
            </a:pPr>
            <a:r>
              <a:rPr lang="en-US" sz="2000" b="1" dirty="0" smtClean="0">
                <a:latin typeface="Calibri" pitchFamily="34" charset="0"/>
              </a:rPr>
              <a:t>Short Title</a:t>
            </a:r>
            <a:endParaRPr lang="en-US" sz="2000" b="1" dirty="0">
              <a:latin typeface="Calibri" pitchFamily="34" charset="0"/>
            </a:endParaRPr>
          </a:p>
        </p:txBody>
      </p:sp>
      <p:sp>
        <p:nvSpPr>
          <p:cNvPr id="18" name="Rectangle 17"/>
          <p:cNvSpPr/>
          <p:nvPr/>
        </p:nvSpPr>
        <p:spPr>
          <a:xfrm>
            <a:off x="5514310" y="5897979"/>
            <a:ext cx="1676400" cy="523220"/>
          </a:xfrm>
          <a:prstGeom prst="rect">
            <a:avLst/>
          </a:prstGeom>
          <a:solidFill>
            <a:srgbClr val="FFC000"/>
          </a:solidFill>
          <a:ln w="31750">
            <a:solidFill>
              <a:srgbClr val="C00000"/>
            </a:solidFill>
          </a:ln>
        </p:spPr>
        <p:txBody>
          <a:bodyPr wrap="square">
            <a:spAutoFit/>
          </a:bodyPr>
          <a:lstStyle/>
          <a:p>
            <a:pPr algn="ctr">
              <a:spcBef>
                <a:spcPct val="50000"/>
              </a:spcBef>
            </a:pPr>
            <a:r>
              <a:rPr lang="en-US" sz="2800" b="1" dirty="0" smtClean="0">
                <a:latin typeface="Calibri" pitchFamily="34" charset="0"/>
              </a:rPr>
              <a:t>Status</a:t>
            </a:r>
            <a:endParaRPr lang="en-US" sz="2800" b="1" dirty="0">
              <a:latin typeface="Calibri" pitchFamily="34" charset="0"/>
            </a:endParaRPr>
          </a:p>
        </p:txBody>
      </p:sp>
      <p:sp>
        <p:nvSpPr>
          <p:cNvPr id="19" name="Rectangle 21"/>
          <p:cNvSpPr>
            <a:spLocks noChangeArrowheads="1"/>
          </p:cNvSpPr>
          <p:nvPr/>
        </p:nvSpPr>
        <p:spPr bwMode="auto">
          <a:xfrm>
            <a:off x="914400" y="4835156"/>
            <a:ext cx="31242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1" name="Rectangle 21"/>
          <p:cNvSpPr>
            <a:spLocks noChangeArrowheads="1"/>
          </p:cNvSpPr>
          <p:nvPr/>
        </p:nvSpPr>
        <p:spPr bwMode="auto">
          <a:xfrm>
            <a:off x="4495800" y="4835156"/>
            <a:ext cx="6096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2" name="Rectangle 21"/>
          <p:cNvSpPr>
            <a:spLocks noChangeArrowheads="1"/>
          </p:cNvSpPr>
          <p:nvPr/>
        </p:nvSpPr>
        <p:spPr bwMode="auto">
          <a:xfrm>
            <a:off x="6019800" y="4838700"/>
            <a:ext cx="6477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3" name="Line 97"/>
          <p:cNvSpPr>
            <a:spLocks noChangeShapeType="1"/>
          </p:cNvSpPr>
          <p:nvPr/>
        </p:nvSpPr>
        <p:spPr bwMode="auto">
          <a:xfrm flipH="1" flipV="1">
            <a:off x="2476500" y="5025656"/>
            <a:ext cx="0" cy="884727"/>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4" name="Line 97"/>
          <p:cNvSpPr>
            <a:spLocks noChangeShapeType="1"/>
          </p:cNvSpPr>
          <p:nvPr/>
        </p:nvSpPr>
        <p:spPr bwMode="auto">
          <a:xfrm flipV="1">
            <a:off x="4800600" y="5049599"/>
            <a:ext cx="0" cy="848380"/>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5" name="Line 97"/>
          <p:cNvSpPr>
            <a:spLocks noChangeShapeType="1"/>
          </p:cNvSpPr>
          <p:nvPr/>
        </p:nvSpPr>
        <p:spPr bwMode="auto">
          <a:xfrm flipV="1">
            <a:off x="6343650" y="5029200"/>
            <a:ext cx="8860" cy="841951"/>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6" name="Rectangle 25"/>
          <p:cNvSpPr/>
          <p:nvPr/>
        </p:nvSpPr>
        <p:spPr>
          <a:xfrm>
            <a:off x="4217581" y="5897979"/>
            <a:ext cx="1104899" cy="523220"/>
          </a:xfrm>
          <a:prstGeom prst="rect">
            <a:avLst/>
          </a:prstGeom>
          <a:solidFill>
            <a:srgbClr val="FFC000"/>
          </a:solidFill>
          <a:ln w="31750">
            <a:solidFill>
              <a:srgbClr val="C00000"/>
            </a:solidFill>
          </a:ln>
        </p:spPr>
        <p:txBody>
          <a:bodyPr wrap="square">
            <a:spAutoFit/>
          </a:bodyPr>
          <a:lstStyle/>
          <a:p>
            <a:pPr algn="ctr">
              <a:spcBef>
                <a:spcPct val="50000"/>
              </a:spcBef>
            </a:pPr>
            <a:r>
              <a:rPr lang="en-US" sz="2800" b="1" dirty="0" smtClean="0">
                <a:latin typeface="Calibri" pitchFamily="34" charset="0"/>
              </a:rPr>
              <a:t>MI #</a:t>
            </a:r>
            <a:endParaRPr lang="en-US" sz="2800" b="1" dirty="0">
              <a:latin typeface="Calibri" pitchFamily="34" charset="0"/>
            </a:endParaRPr>
          </a:p>
        </p:txBody>
      </p:sp>
      <p:sp>
        <p:nvSpPr>
          <p:cNvPr id="13" name="Title 1"/>
          <p:cNvSpPr txBox="1">
            <a:spLocks/>
          </p:cNvSpPr>
          <p:nvPr/>
        </p:nvSpPr>
        <p:spPr bwMode="auto">
          <a:xfrm>
            <a:off x="2362200" y="2027582"/>
            <a:ext cx="5703480" cy="829733"/>
          </a:xfrm>
          <a:prstGeom prst="rect">
            <a:avLst/>
          </a:prstGeom>
          <a:solidFill>
            <a:srgbClr val="FFC000"/>
          </a:solidFill>
          <a:ln w="9525">
            <a:solidFill>
              <a:srgbClr val="C00000"/>
            </a:solidFill>
            <a:miter lim="800000"/>
            <a:headEnd/>
            <a:tailEnd/>
          </a:ln>
        </p:spPr>
        <p:txBody>
          <a:bodyPr vert="horz" wrap="square" lIns="91440" tIns="45720" rIns="91440" bIns="45720" numCol="1" anchor="ctr" anchorCtr="0" compatLnSpc="1">
            <a:prstTxWarp prst="textNoShape">
              <a:avLst/>
            </a:prstTxWarp>
            <a:normAutofit fontScale="85000" lnSpcReduction="10000"/>
          </a:bodyPr>
          <a:lstStyle>
            <a:lvl1pPr algn="ctr" rtl="0" eaLnBrk="1" fontAlgn="base" hangingPunct="1">
              <a:spcBef>
                <a:spcPct val="0"/>
              </a:spcBef>
              <a:spcAft>
                <a:spcPct val="0"/>
              </a:spcAft>
              <a:defRPr sz="40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MI Parent-Child Relationship</a:t>
            </a:r>
            <a:endParaRPr lang="en-US" kern="0" dirty="0">
              <a:solidFill>
                <a:schemeClr val="tx1"/>
              </a:solidFill>
            </a:endParaRPr>
          </a:p>
        </p:txBody>
      </p:sp>
    </p:spTree>
    <p:extLst>
      <p:ext uri="{BB962C8B-B14F-4D97-AF65-F5344CB8AC3E}">
        <p14:creationId xmlns:p14="http://schemas.microsoft.com/office/powerpoint/2010/main" val="3634767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rrowheads="1"/>
          </p:cNvPicPr>
          <p:nvPr/>
        </p:nvPicPr>
        <p:blipFill rotWithShape="1">
          <a:blip r:embed="rId3">
            <a:extLst>
              <a:ext uri="{28A0092B-C50C-407E-A947-70E740481C1C}">
                <a14:useLocalDpi xmlns:a14="http://schemas.microsoft.com/office/drawing/2010/main" val="0"/>
              </a:ext>
            </a:extLst>
          </a:blip>
          <a:srcRect l="171" r="-171"/>
          <a:stretch/>
        </p:blipFill>
        <p:spPr bwMode="auto">
          <a:xfrm>
            <a:off x="0" y="1143000"/>
            <a:ext cx="9144000" cy="4892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itle 1"/>
          <p:cNvSpPr>
            <a:spLocks noGrp="1"/>
          </p:cNvSpPr>
          <p:nvPr>
            <p:ph type="title"/>
          </p:nvPr>
        </p:nvSpPr>
        <p:spPr/>
        <p:txBody>
          <a:bodyPr>
            <a:normAutofit/>
          </a:bodyPr>
          <a:lstStyle/>
          <a:p>
            <a:r>
              <a:rPr lang="en-US" sz="3600" dirty="0">
                <a:solidFill>
                  <a:schemeClr val="tx1"/>
                </a:solidFill>
              </a:rPr>
              <a:t>Modification </a:t>
            </a:r>
            <a:r>
              <a:rPr lang="en-US" sz="3600" dirty="0" smtClean="0">
                <a:solidFill>
                  <a:schemeClr val="tx1"/>
                </a:solidFill>
              </a:rPr>
              <a:t>Instruction </a:t>
            </a:r>
            <a:r>
              <a:rPr lang="en-US" sz="3600" dirty="0">
                <a:solidFill>
                  <a:schemeClr val="tx1"/>
                </a:solidFill>
              </a:rPr>
              <a:t>Report</a:t>
            </a:r>
            <a:endParaRPr lang="en-US" sz="3600" b="1" dirty="0" smtClean="0">
              <a:solidFill>
                <a:schemeClr val="tx1"/>
              </a:solidFill>
              <a:latin typeface="+mn-lt"/>
              <a:cs typeface="Arial" charset="0"/>
            </a:endParaRPr>
          </a:p>
        </p:txBody>
      </p:sp>
      <p:sp>
        <p:nvSpPr>
          <p:cNvPr id="40" name="TextBox 4">
            <a:hlinkClick r:id="rId4" action="ppaction://hlinkpres?slideindex=1&amp;slidetitle="/>
          </p:cNvPr>
          <p:cNvSpPr txBox="1">
            <a:spLocks noChangeArrowheads="1"/>
          </p:cNvSpPr>
          <p:nvPr/>
        </p:nvSpPr>
        <p:spPr bwMode="auto">
          <a:xfrm>
            <a:off x="466298" y="4944070"/>
            <a:ext cx="1600200" cy="923330"/>
          </a:xfrm>
          <a:prstGeom prst="rect">
            <a:avLst/>
          </a:prstGeom>
          <a:solidFill>
            <a:srgbClr val="FFFF00"/>
          </a:solidFill>
          <a:ln w="76200">
            <a:solidFill>
              <a:srgbClr val="C00000"/>
            </a:solidFill>
          </a:ln>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b="1" dirty="0" smtClean="0">
                <a:solidFill>
                  <a:srgbClr val="990000"/>
                </a:solidFill>
              </a:rPr>
              <a:t>Modification Instruction  Report</a:t>
            </a:r>
            <a:endParaRPr lang="en-US" b="1" dirty="0">
              <a:solidFill>
                <a:srgbClr val="990000"/>
              </a:solidFill>
            </a:endParaRPr>
          </a:p>
        </p:txBody>
      </p:sp>
      <p:sp>
        <p:nvSpPr>
          <p:cNvPr id="3" name="Rectangle 2"/>
          <p:cNvSpPr/>
          <p:nvPr/>
        </p:nvSpPr>
        <p:spPr bwMode="auto">
          <a:xfrm>
            <a:off x="3657600" y="5745707"/>
            <a:ext cx="2142066" cy="289333"/>
          </a:xfrm>
          <a:prstGeom prst="rect">
            <a:avLst/>
          </a:prstGeom>
          <a:no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4" name="Right Arrow 3"/>
          <p:cNvSpPr/>
          <p:nvPr/>
        </p:nvSpPr>
        <p:spPr bwMode="auto">
          <a:xfrm rot="1037331">
            <a:off x="2201007" y="5382140"/>
            <a:ext cx="1321660" cy="484632"/>
          </a:xfrm>
          <a:prstGeom prst="rightArrow">
            <a:avLst/>
          </a:prstGeom>
          <a:solidFill>
            <a:srgbClr val="C00000"/>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1179216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chemeClr val="tx1"/>
                </a:solidFill>
              </a:rPr>
              <a:t>Modification </a:t>
            </a:r>
            <a:r>
              <a:rPr lang="en-US" sz="3600" dirty="0" smtClean="0">
                <a:solidFill>
                  <a:schemeClr val="tx1"/>
                </a:solidFill>
              </a:rPr>
              <a:t>Instruction </a:t>
            </a:r>
            <a:r>
              <a:rPr lang="en-US" sz="3600" dirty="0">
                <a:solidFill>
                  <a:schemeClr val="tx1"/>
                </a:solidFill>
              </a:rPr>
              <a:t>Report</a:t>
            </a:r>
            <a:endParaRPr lang="en-US" sz="3600" b="1" dirty="0">
              <a:solidFill>
                <a:schemeClr val="tx1"/>
              </a:solidFill>
            </a:endParaRPr>
          </a:p>
        </p:txBody>
      </p:sp>
      <p:pic>
        <p:nvPicPr>
          <p:cNvPr id="4" name="Picture 3"/>
          <p:cNvPicPr/>
          <p:nvPr/>
        </p:nvPicPr>
        <p:blipFill>
          <a:blip r:embed="rId3"/>
          <a:stretch>
            <a:fillRect/>
          </a:stretch>
        </p:blipFill>
        <p:spPr>
          <a:xfrm>
            <a:off x="0" y="1066800"/>
            <a:ext cx="9144000" cy="5791200"/>
          </a:xfrm>
          <a:prstGeom prst="rect">
            <a:avLst/>
          </a:prstGeom>
        </p:spPr>
      </p:pic>
      <p:sp>
        <p:nvSpPr>
          <p:cNvPr id="5" name="Rectangle 4"/>
          <p:cNvSpPr/>
          <p:nvPr/>
        </p:nvSpPr>
        <p:spPr>
          <a:xfrm>
            <a:off x="1828800" y="4191000"/>
            <a:ext cx="2362200" cy="45720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Rectangle 5"/>
          <p:cNvSpPr/>
          <p:nvPr/>
        </p:nvSpPr>
        <p:spPr>
          <a:xfrm>
            <a:off x="1600200" y="2819400"/>
            <a:ext cx="1219200" cy="30480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2946067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8479"/>
            <a:ext cx="7857067" cy="829733"/>
          </a:xfrm>
        </p:spPr>
        <p:txBody>
          <a:bodyPr>
            <a:normAutofit/>
          </a:bodyPr>
          <a:lstStyle/>
          <a:p>
            <a:r>
              <a:rPr lang="en-US" sz="3600" dirty="0">
                <a:solidFill>
                  <a:schemeClr val="tx1"/>
                </a:solidFill>
              </a:rPr>
              <a:t>Modification </a:t>
            </a:r>
            <a:r>
              <a:rPr lang="en-US" sz="3600" dirty="0" smtClean="0">
                <a:solidFill>
                  <a:schemeClr val="tx1"/>
                </a:solidFill>
              </a:rPr>
              <a:t>Instruction </a:t>
            </a:r>
            <a:r>
              <a:rPr lang="en-US" sz="3600" dirty="0">
                <a:solidFill>
                  <a:schemeClr val="tx1"/>
                </a:solidFill>
              </a:rPr>
              <a:t>Report</a:t>
            </a:r>
            <a:endParaRPr lang="en-US" sz="3600" dirty="0"/>
          </a:p>
        </p:txBody>
      </p:sp>
      <p:pic>
        <p:nvPicPr>
          <p:cNvPr id="5" name="Picture 4"/>
          <p:cNvPicPr/>
          <p:nvPr/>
        </p:nvPicPr>
        <p:blipFill>
          <a:blip r:embed="rId3"/>
          <a:stretch>
            <a:fillRect/>
          </a:stretch>
        </p:blipFill>
        <p:spPr>
          <a:xfrm>
            <a:off x="8860" y="1524000"/>
            <a:ext cx="9135140" cy="5334000"/>
          </a:xfrm>
          <a:prstGeom prst="rect">
            <a:avLst/>
          </a:prstGeom>
        </p:spPr>
      </p:pic>
      <p:sp>
        <p:nvSpPr>
          <p:cNvPr id="4" name="Rectangle 3"/>
          <p:cNvSpPr/>
          <p:nvPr/>
        </p:nvSpPr>
        <p:spPr>
          <a:xfrm>
            <a:off x="5791200" y="2362200"/>
            <a:ext cx="2667000" cy="42672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Down Arrow 5"/>
          <p:cNvSpPr/>
          <p:nvPr/>
        </p:nvSpPr>
        <p:spPr>
          <a:xfrm>
            <a:off x="5943600" y="1219200"/>
            <a:ext cx="533400" cy="1114159"/>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Down Arrow 8"/>
          <p:cNvSpPr/>
          <p:nvPr/>
        </p:nvSpPr>
        <p:spPr>
          <a:xfrm>
            <a:off x="6629400" y="1219200"/>
            <a:ext cx="533400" cy="1103039"/>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0" name="Down Arrow 9"/>
          <p:cNvSpPr/>
          <p:nvPr/>
        </p:nvSpPr>
        <p:spPr>
          <a:xfrm>
            <a:off x="7586330" y="1219200"/>
            <a:ext cx="533400" cy="1128247"/>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Title 1"/>
          <p:cNvSpPr txBox="1">
            <a:spLocks/>
          </p:cNvSpPr>
          <p:nvPr/>
        </p:nvSpPr>
        <p:spPr>
          <a:xfrm>
            <a:off x="1224744" y="1424380"/>
            <a:ext cx="4191000" cy="894235"/>
          </a:xfrm>
          <a:prstGeom prst="rect">
            <a:avLst/>
          </a:prstGeom>
          <a:solidFill>
            <a:srgbClr val="FFFF00"/>
          </a:solidFill>
          <a:ln w="38100">
            <a:solidFill>
              <a:srgbClr val="C00000"/>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t>Three Key Items</a:t>
            </a:r>
            <a:endParaRPr lang="en-US" sz="3200" b="1" dirty="0"/>
          </a:p>
        </p:txBody>
      </p:sp>
      <p:sp>
        <p:nvSpPr>
          <p:cNvPr id="2" name="Oval 1"/>
          <p:cNvSpPr/>
          <p:nvPr/>
        </p:nvSpPr>
        <p:spPr bwMode="auto">
          <a:xfrm>
            <a:off x="1143000" y="2602712"/>
            <a:ext cx="4369558" cy="533400"/>
          </a:xfrm>
          <a:prstGeom prst="ellipse">
            <a:avLst/>
          </a:prstGeom>
          <a:solidFill>
            <a:srgbClr val="FFFF00"/>
          </a:solid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1" dirty="0" smtClean="0">
                <a:latin typeface="Arial" charset="0"/>
              </a:rPr>
              <a:t>MI Status</a:t>
            </a:r>
            <a:endParaRPr kumimoji="0" lang="en-US" sz="1800" b="1" i="0" u="none" strike="noStrike" cap="none" normalizeH="0" baseline="0" dirty="0" smtClean="0">
              <a:ln>
                <a:noFill/>
              </a:ln>
              <a:solidFill>
                <a:schemeClr val="tx1"/>
              </a:solidFill>
              <a:effectLst/>
              <a:latin typeface="Arial" charset="0"/>
            </a:endParaRPr>
          </a:p>
        </p:txBody>
      </p:sp>
      <p:sp>
        <p:nvSpPr>
          <p:cNvPr id="12" name="Oval 11"/>
          <p:cNvSpPr/>
          <p:nvPr/>
        </p:nvSpPr>
        <p:spPr bwMode="auto">
          <a:xfrm>
            <a:off x="1143000" y="3241478"/>
            <a:ext cx="4369558" cy="533400"/>
          </a:xfrm>
          <a:prstGeom prst="ellipse">
            <a:avLst/>
          </a:prstGeom>
          <a:solidFill>
            <a:srgbClr val="FFFF00"/>
          </a:solid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rPr>
              <a:t>MI Item Type</a:t>
            </a:r>
          </a:p>
        </p:txBody>
      </p:sp>
      <p:sp>
        <p:nvSpPr>
          <p:cNvPr id="13" name="Oval 12"/>
          <p:cNvSpPr/>
          <p:nvPr/>
        </p:nvSpPr>
        <p:spPr bwMode="auto">
          <a:xfrm>
            <a:off x="1143000" y="3924300"/>
            <a:ext cx="4354489" cy="533400"/>
          </a:xfrm>
          <a:prstGeom prst="ellipse">
            <a:avLst/>
          </a:prstGeom>
          <a:solidFill>
            <a:srgbClr val="FFFF00"/>
          </a:solid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rPr>
              <a:t>Required Completion</a:t>
            </a:r>
            <a:r>
              <a:rPr kumimoji="0" lang="en-US" sz="1800" b="1" i="0" u="none" strike="noStrike" cap="none" normalizeH="0" dirty="0" smtClean="0">
                <a:ln>
                  <a:noFill/>
                </a:ln>
                <a:solidFill>
                  <a:schemeClr val="tx1"/>
                </a:solidFill>
                <a:effectLst/>
                <a:latin typeface="Arial" charset="0"/>
              </a:rPr>
              <a:t> Date</a:t>
            </a:r>
            <a:endParaRPr kumimoji="0" lang="en-US" sz="1800" b="1" i="0" u="none" strike="noStrike" cap="none" normalizeH="0" baseline="0" dirty="0" smtClean="0">
              <a:ln>
                <a:noFill/>
              </a:ln>
              <a:solidFill>
                <a:schemeClr val="tx1"/>
              </a:solidFill>
              <a:effectLst/>
              <a:latin typeface="Arial" charset="0"/>
            </a:endParaRPr>
          </a:p>
        </p:txBody>
      </p:sp>
    </p:spTree>
    <p:extLst>
      <p:ext uri="{BB962C8B-B14F-4D97-AF65-F5344CB8AC3E}">
        <p14:creationId xmlns:p14="http://schemas.microsoft.com/office/powerpoint/2010/main" val="19440651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xit" presetSubtype="0" fill="hold" grpId="0" nodeType="withEffect">
                                  <p:stCondLst>
                                    <p:cond delay="0"/>
                                  </p:stCondLst>
                                  <p:childTnLst>
                                    <p:animEffect transition="out" filter="fad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xit" presetSubtype="0" fill="hold" grpId="1" nodeType="withEffect">
                                  <p:stCondLst>
                                    <p:cond delay="0"/>
                                  </p:stCondLst>
                                  <p:childTnLst>
                                    <p:animEffect transition="out" filter="fade">
                                      <p:cBhvr>
                                        <p:cTn id="20" dur="500"/>
                                        <p:tgtEl>
                                          <p:spTgt spid="9"/>
                                        </p:tgtEl>
                                      </p:cBhvr>
                                    </p:animEffect>
                                    <p:set>
                                      <p:cBhvr>
                                        <p:cTn id="21" dur="1" fill="hold">
                                          <p:stCondLst>
                                            <p:cond delay="499"/>
                                          </p:stCondLst>
                                        </p:cTn>
                                        <p:tgtEl>
                                          <p:spTgt spid="9"/>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9" grpId="1" animBg="1"/>
      <p:bldP spid="10"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4"/>
          <p:cNvPicPr>
            <a:picLocks noChangeArrowheads="1"/>
          </p:cNvPicPr>
          <p:nvPr/>
        </p:nvPicPr>
        <p:blipFill rotWithShape="1">
          <a:blip r:embed="rId3">
            <a:extLst>
              <a:ext uri="{28A0092B-C50C-407E-A947-70E740481C1C}">
                <a14:useLocalDpi xmlns:a14="http://schemas.microsoft.com/office/drawing/2010/main" val="0"/>
              </a:ext>
            </a:extLst>
          </a:blip>
          <a:srcRect l="171" r="-171"/>
          <a:stretch/>
        </p:blipFill>
        <p:spPr bwMode="auto">
          <a:xfrm>
            <a:off x="0" y="1143000"/>
            <a:ext cx="9144000" cy="48920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8" name="Title 1"/>
          <p:cNvSpPr>
            <a:spLocks noGrp="1"/>
          </p:cNvSpPr>
          <p:nvPr>
            <p:ph type="title"/>
          </p:nvPr>
        </p:nvSpPr>
        <p:spPr>
          <a:xfrm>
            <a:off x="1292087" y="186267"/>
            <a:ext cx="7022179" cy="829733"/>
          </a:xfrm>
        </p:spPr>
        <p:txBody>
          <a:bodyPr>
            <a:noAutofit/>
          </a:bodyPr>
          <a:lstStyle/>
          <a:p>
            <a:r>
              <a:rPr lang="en-US" sz="3300" dirty="0" smtClean="0">
                <a:solidFill>
                  <a:schemeClr val="tx1"/>
                </a:solidFill>
              </a:rPr>
              <a:t>Pulling a Modification </a:t>
            </a:r>
            <a:r>
              <a:rPr lang="en-US" sz="3300" dirty="0">
                <a:solidFill>
                  <a:schemeClr val="tx1"/>
                </a:solidFill>
              </a:rPr>
              <a:t>Instructions Report</a:t>
            </a:r>
            <a:endParaRPr lang="en-US" sz="3300" b="1" dirty="0" smtClean="0">
              <a:solidFill>
                <a:schemeClr val="tx1"/>
              </a:solidFill>
              <a:latin typeface="+mn-lt"/>
              <a:cs typeface="Arial" charset="0"/>
            </a:endParaRPr>
          </a:p>
        </p:txBody>
      </p:sp>
      <p:cxnSp>
        <p:nvCxnSpPr>
          <p:cNvPr id="39" name="Straight Arrow Connector 38"/>
          <p:cNvCxnSpPr/>
          <p:nvPr/>
        </p:nvCxnSpPr>
        <p:spPr bwMode="auto">
          <a:xfrm>
            <a:off x="2711450" y="5494020"/>
            <a:ext cx="946150" cy="373380"/>
          </a:xfrm>
          <a:prstGeom prst="straightConnector1">
            <a:avLst/>
          </a:prstGeom>
          <a:ln w="25400">
            <a:solidFill>
              <a:srgbClr val="990000"/>
            </a:solidFill>
            <a:tailEnd type="arrow"/>
          </a:ln>
        </p:spPr>
        <p:style>
          <a:lnRef idx="1">
            <a:schemeClr val="accent1"/>
          </a:lnRef>
          <a:fillRef idx="0">
            <a:schemeClr val="accent1"/>
          </a:fillRef>
          <a:effectRef idx="0">
            <a:schemeClr val="accent1"/>
          </a:effectRef>
          <a:fontRef idx="minor">
            <a:schemeClr val="tx1"/>
          </a:fontRef>
        </p:style>
      </p:cxnSp>
      <p:sp>
        <p:nvSpPr>
          <p:cNvPr id="40" name="TextBox 4">
            <a:hlinkClick r:id="rId4" action="ppaction://hlinkpres?slideindex=1&amp;slidetitle="/>
          </p:cNvPr>
          <p:cNvSpPr txBox="1">
            <a:spLocks noChangeArrowheads="1"/>
          </p:cNvSpPr>
          <p:nvPr/>
        </p:nvSpPr>
        <p:spPr bwMode="auto">
          <a:xfrm>
            <a:off x="1292087" y="4993608"/>
            <a:ext cx="1600200"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b="1" dirty="0" smtClean="0">
                <a:solidFill>
                  <a:srgbClr val="990000"/>
                </a:solidFill>
              </a:rPr>
              <a:t>Modification Instruction  Report</a:t>
            </a:r>
            <a:endParaRPr lang="en-US" b="1" dirty="0">
              <a:solidFill>
                <a:srgbClr val="990000"/>
              </a:solidFill>
            </a:endParaRPr>
          </a:p>
        </p:txBody>
      </p:sp>
    </p:spTree>
    <p:extLst>
      <p:ext uri="{BB962C8B-B14F-4D97-AF65-F5344CB8AC3E}">
        <p14:creationId xmlns:p14="http://schemas.microsoft.com/office/powerpoint/2010/main" val="20414897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466193" y="186267"/>
            <a:ext cx="6848073" cy="829733"/>
          </a:xfrm>
        </p:spPr>
        <p:txBody>
          <a:bodyPr>
            <a:noAutofit/>
          </a:bodyPr>
          <a:lstStyle/>
          <a:p>
            <a:r>
              <a:rPr lang="en-US" sz="3300" dirty="0" smtClean="0">
                <a:solidFill>
                  <a:schemeClr val="tx1"/>
                </a:solidFill>
              </a:rPr>
              <a:t>Pulling a Modification </a:t>
            </a:r>
            <a:r>
              <a:rPr lang="en-US" sz="3300" dirty="0">
                <a:solidFill>
                  <a:schemeClr val="tx1"/>
                </a:solidFill>
              </a:rPr>
              <a:t>Instructions Report</a:t>
            </a:r>
            <a:endParaRPr lang="en-US" sz="3300" b="1" dirty="0">
              <a:solidFill>
                <a:schemeClr val="tx1"/>
              </a:solidFill>
            </a:endParaRPr>
          </a:p>
        </p:txBody>
      </p:sp>
      <p:pic>
        <p:nvPicPr>
          <p:cNvPr id="4" name="Picture 3"/>
          <p:cNvPicPr/>
          <p:nvPr/>
        </p:nvPicPr>
        <p:blipFill>
          <a:blip r:embed="rId3"/>
          <a:stretch>
            <a:fillRect/>
          </a:stretch>
        </p:blipFill>
        <p:spPr>
          <a:xfrm>
            <a:off x="0" y="1066800"/>
            <a:ext cx="9144000" cy="5791200"/>
          </a:xfrm>
          <a:prstGeom prst="rect">
            <a:avLst/>
          </a:prstGeom>
        </p:spPr>
      </p:pic>
      <p:sp>
        <p:nvSpPr>
          <p:cNvPr id="3" name="Rectangle 2"/>
          <p:cNvSpPr/>
          <p:nvPr/>
        </p:nvSpPr>
        <p:spPr>
          <a:xfrm>
            <a:off x="1676400" y="6248400"/>
            <a:ext cx="304800" cy="3048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p:cNvSpPr/>
          <p:nvPr/>
        </p:nvSpPr>
        <p:spPr>
          <a:xfrm>
            <a:off x="1920240" y="4267200"/>
            <a:ext cx="2184400" cy="3048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34032777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1245476" y="58479"/>
            <a:ext cx="7068791" cy="829733"/>
          </a:xfrm>
        </p:spPr>
        <p:txBody>
          <a:bodyPr>
            <a:normAutofit fontScale="90000"/>
          </a:bodyPr>
          <a:lstStyle/>
          <a:p>
            <a:r>
              <a:rPr lang="en-US" sz="3600" dirty="0" smtClean="0">
                <a:solidFill>
                  <a:schemeClr val="tx1"/>
                </a:solidFill>
              </a:rPr>
              <a:t>Pulling a Modification </a:t>
            </a:r>
            <a:r>
              <a:rPr lang="en-US" sz="3600" dirty="0">
                <a:solidFill>
                  <a:schemeClr val="tx1"/>
                </a:solidFill>
              </a:rPr>
              <a:t>Instructions Report</a:t>
            </a:r>
            <a:endParaRPr lang="en-US" sz="3600" dirty="0"/>
          </a:p>
        </p:txBody>
      </p:sp>
      <p:pic>
        <p:nvPicPr>
          <p:cNvPr id="5" name="Picture 4"/>
          <p:cNvPicPr/>
          <p:nvPr/>
        </p:nvPicPr>
        <p:blipFill>
          <a:blip r:embed="rId3"/>
          <a:stretch>
            <a:fillRect/>
          </a:stretch>
        </p:blipFill>
        <p:spPr>
          <a:xfrm>
            <a:off x="8860" y="1524000"/>
            <a:ext cx="9135140" cy="5334000"/>
          </a:xfrm>
          <a:prstGeom prst="rect">
            <a:avLst/>
          </a:prstGeom>
        </p:spPr>
      </p:pic>
      <p:sp>
        <p:nvSpPr>
          <p:cNvPr id="4" name="Rectangle 3"/>
          <p:cNvSpPr/>
          <p:nvPr/>
        </p:nvSpPr>
        <p:spPr>
          <a:xfrm>
            <a:off x="5791200" y="2362200"/>
            <a:ext cx="2667000" cy="42672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Down Arrow 5"/>
          <p:cNvSpPr/>
          <p:nvPr/>
        </p:nvSpPr>
        <p:spPr>
          <a:xfrm>
            <a:off x="5943600" y="1799959"/>
            <a:ext cx="533400" cy="5334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Down Arrow 8"/>
          <p:cNvSpPr/>
          <p:nvPr/>
        </p:nvSpPr>
        <p:spPr>
          <a:xfrm>
            <a:off x="6629400" y="1788839"/>
            <a:ext cx="533400" cy="5334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0" name="Down Arrow 9"/>
          <p:cNvSpPr/>
          <p:nvPr/>
        </p:nvSpPr>
        <p:spPr>
          <a:xfrm>
            <a:off x="7586330" y="1814047"/>
            <a:ext cx="533400" cy="5334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Title 1"/>
          <p:cNvSpPr txBox="1">
            <a:spLocks/>
          </p:cNvSpPr>
          <p:nvPr/>
        </p:nvSpPr>
        <p:spPr>
          <a:xfrm>
            <a:off x="1600200" y="1467965"/>
            <a:ext cx="4191000" cy="894235"/>
          </a:xfrm>
          <a:prstGeom prst="rect">
            <a:avLst/>
          </a:prstGeom>
          <a:solidFill>
            <a:srgbClr val="FFFF00"/>
          </a:solidFill>
          <a:ln w="38100">
            <a:solidFill>
              <a:srgbClr val="C00000"/>
            </a:solidFill>
          </a:ln>
        </p:spPr>
        <p:txBody>
          <a:bodyPr vert="horz" lIns="91440" tIns="45720" rIns="91440" bIns="45720" rtlCol="0" anchor="ct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solidFill>
                  <a:srgbClr val="C00000"/>
                </a:solidFill>
              </a:rPr>
              <a:t>Modification Instruction </a:t>
            </a:r>
          </a:p>
          <a:p>
            <a:r>
              <a:rPr lang="en-US" b="1" dirty="0" smtClean="0">
                <a:solidFill>
                  <a:srgbClr val="C00000"/>
                </a:solidFill>
              </a:rPr>
              <a:t>Not Installed</a:t>
            </a:r>
            <a:endParaRPr lang="en-US" b="1" dirty="0">
              <a:solidFill>
                <a:srgbClr val="C00000"/>
              </a:solidFill>
            </a:endParaRPr>
          </a:p>
        </p:txBody>
      </p:sp>
    </p:spTree>
    <p:extLst>
      <p:ext uri="{BB962C8B-B14F-4D97-AF65-F5344CB8AC3E}">
        <p14:creationId xmlns:p14="http://schemas.microsoft.com/office/powerpoint/2010/main" val="36234714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cs typeface="Arial" charset="0"/>
              </a:rPr>
              <a:t>Practical </a:t>
            </a:r>
            <a:r>
              <a:rPr lang="en-US" b="1" dirty="0">
                <a:cs typeface="Arial" charset="0"/>
              </a:rPr>
              <a:t>Application</a:t>
            </a:r>
            <a:endParaRPr lang="en-US" dirty="0"/>
          </a:p>
        </p:txBody>
      </p:sp>
      <p:sp>
        <p:nvSpPr>
          <p:cNvPr id="3" name="Content Placeholder 2"/>
          <p:cNvSpPr>
            <a:spLocks noGrp="1"/>
          </p:cNvSpPr>
          <p:nvPr>
            <p:ph idx="1"/>
          </p:nvPr>
        </p:nvSpPr>
        <p:spPr>
          <a:xfrm>
            <a:off x="930910" y="1620842"/>
            <a:ext cx="7862255" cy="4968875"/>
          </a:xfrm>
        </p:spPr>
        <p:txBody>
          <a:bodyPr>
            <a:normAutofit/>
          </a:bodyPr>
          <a:lstStyle/>
          <a:p>
            <a:r>
              <a:rPr lang="en-US" sz="2800" dirty="0" smtClean="0"/>
              <a:t>UPK 201.05.02.03 </a:t>
            </a:r>
          </a:p>
          <a:p>
            <a:endParaRPr lang="en-US" sz="2800" dirty="0" smtClean="0"/>
          </a:p>
          <a:p>
            <a:pPr lvl="1"/>
            <a:r>
              <a:rPr lang="en-US" sz="2400" dirty="0" smtClean="0"/>
              <a:t>Managing Modification Instructions (MI) Updates</a:t>
            </a:r>
          </a:p>
          <a:p>
            <a:pPr lvl="2"/>
            <a:endParaRPr lang="en-US" sz="1200" dirty="0"/>
          </a:p>
          <a:p>
            <a:pPr lvl="2"/>
            <a:r>
              <a:rPr lang="en-US" sz="2000" dirty="0" smtClean="0"/>
              <a:t>Run the Modification Instruction Report </a:t>
            </a:r>
          </a:p>
          <a:p>
            <a:pPr lvl="2"/>
            <a:endParaRPr lang="en-US" sz="2000" dirty="0" smtClean="0"/>
          </a:p>
          <a:p>
            <a:pPr lvl="2"/>
            <a:r>
              <a:rPr lang="en-US" sz="2000" dirty="0" smtClean="0"/>
              <a:t>Navigate to the Installed Base (IB) Item Instance of the assigned SR# and update the Modification Instructions (MI) status to “MI-Installed” </a:t>
            </a:r>
          </a:p>
          <a:p>
            <a:pPr lvl="2"/>
            <a:endParaRPr lang="en-US" sz="2000" dirty="0" smtClean="0"/>
          </a:p>
          <a:p>
            <a:pPr lvl="2"/>
            <a:r>
              <a:rPr lang="en-US" sz="2000" dirty="0" smtClean="0"/>
              <a:t>Verify that the IB Item Instance for the assigned SR# reflects the updated MI-Status</a:t>
            </a:r>
          </a:p>
          <a:p>
            <a:endParaRPr lang="en-US" sz="2400" dirty="0"/>
          </a:p>
          <a:p>
            <a:endParaRPr lang="en-US" sz="2400" dirty="0"/>
          </a:p>
        </p:txBody>
      </p:sp>
      <p:sp>
        <p:nvSpPr>
          <p:cNvPr id="4" name="Slide Number Placeholder 3"/>
          <p:cNvSpPr>
            <a:spLocks noGrp="1"/>
          </p:cNvSpPr>
          <p:nvPr>
            <p:ph type="sldNum" sz="quarter" idx="10"/>
          </p:nvPr>
        </p:nvSpPr>
        <p:spPr/>
        <p:txBody>
          <a:bodyPr/>
          <a:lstStyle/>
          <a:p>
            <a:fld id="{FEDCB765-0A77-4B4A-91E7-B32DA5E9E86B}" type="slidenum">
              <a:rPr lang="en-US" smtClean="0"/>
              <a:t>29</a:t>
            </a:fld>
            <a:endParaRPr lang="en-US" dirty="0"/>
          </a:p>
        </p:txBody>
      </p:sp>
    </p:spTree>
    <p:extLst>
      <p:ext uri="{BB962C8B-B14F-4D97-AF65-F5344CB8AC3E}">
        <p14:creationId xmlns:p14="http://schemas.microsoft.com/office/powerpoint/2010/main" val="24921756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1278291519"/>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300" dirty="0" smtClean="0">
                <a:solidFill>
                  <a:schemeClr val="tx1"/>
                </a:solidFill>
              </a:rPr>
              <a:t>Modification Instructions</a:t>
            </a:r>
            <a:endParaRPr lang="en-US" sz="3300" dirty="0">
              <a:solidFill>
                <a:schemeClr val="tx1"/>
              </a:solidFill>
            </a:endParaRPr>
          </a:p>
        </p:txBody>
      </p:sp>
      <p:sp>
        <p:nvSpPr>
          <p:cNvPr id="2" name="TextBox 1"/>
          <p:cNvSpPr txBox="1"/>
          <p:nvPr/>
        </p:nvSpPr>
        <p:spPr>
          <a:xfrm>
            <a:off x="762000" y="2895600"/>
            <a:ext cx="6782626" cy="1754326"/>
          </a:xfrm>
          <a:prstGeom prst="rect">
            <a:avLst/>
          </a:prstGeom>
          <a:noFill/>
        </p:spPr>
        <p:txBody>
          <a:bodyPr wrap="none" rtlCol="0">
            <a:spAutoFit/>
          </a:bodyPr>
          <a:lstStyle/>
          <a:p>
            <a:r>
              <a:rPr lang="en-US" sz="5400" dirty="0" smtClean="0"/>
              <a:t>Advanced Modification</a:t>
            </a:r>
          </a:p>
          <a:p>
            <a:r>
              <a:rPr lang="en-US" sz="5400" dirty="0" smtClean="0"/>
              <a:t>Instructions Search</a:t>
            </a:r>
            <a:endParaRPr lang="en-US" sz="5400" dirty="0"/>
          </a:p>
        </p:txBody>
      </p:sp>
    </p:spTree>
    <p:extLst>
      <p:ext uri="{BB962C8B-B14F-4D97-AF65-F5344CB8AC3E}">
        <p14:creationId xmlns:p14="http://schemas.microsoft.com/office/powerpoint/2010/main" val="10392767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4" name="Picture 3"/>
          <p:cNvPicPr/>
          <p:nvPr/>
        </p:nvPicPr>
        <p:blipFill>
          <a:blip r:embed="rId3"/>
          <a:stretch>
            <a:fillRect/>
          </a:stretch>
        </p:blipFill>
        <p:spPr>
          <a:xfrm>
            <a:off x="381000" y="1219200"/>
            <a:ext cx="8458200" cy="5334000"/>
          </a:xfrm>
          <a:prstGeom prst="rect">
            <a:avLst/>
          </a:prstGeom>
        </p:spPr>
      </p:pic>
      <p:sp>
        <p:nvSpPr>
          <p:cNvPr id="5" name="Rectangle 4"/>
          <p:cNvSpPr/>
          <p:nvPr/>
        </p:nvSpPr>
        <p:spPr>
          <a:xfrm>
            <a:off x="5459507" y="3312458"/>
            <a:ext cx="672352" cy="237566"/>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717073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4" name="Picture 3"/>
          <p:cNvPicPr/>
          <p:nvPr/>
        </p:nvPicPr>
        <p:blipFill>
          <a:blip r:embed="rId3"/>
          <a:stretch>
            <a:fillRect/>
          </a:stretch>
        </p:blipFill>
        <p:spPr>
          <a:xfrm>
            <a:off x="381000" y="1219200"/>
            <a:ext cx="8534400" cy="5334000"/>
          </a:xfrm>
          <a:prstGeom prst="rect">
            <a:avLst/>
          </a:prstGeom>
        </p:spPr>
      </p:pic>
      <p:sp>
        <p:nvSpPr>
          <p:cNvPr id="5" name="Rectangle 4"/>
          <p:cNvSpPr/>
          <p:nvPr/>
        </p:nvSpPr>
        <p:spPr>
          <a:xfrm>
            <a:off x="1488140" y="5638800"/>
            <a:ext cx="1407459" cy="1524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613648" y="4235824"/>
            <a:ext cx="1304364" cy="174811"/>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107142" y="5934636"/>
            <a:ext cx="372034" cy="170329"/>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44733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4" name="Picture 3"/>
          <p:cNvPicPr/>
          <p:nvPr/>
        </p:nvPicPr>
        <p:blipFill>
          <a:blip r:embed="rId3"/>
          <a:stretch>
            <a:fillRect/>
          </a:stretch>
        </p:blipFill>
        <p:spPr>
          <a:xfrm>
            <a:off x="381000" y="1219200"/>
            <a:ext cx="8458200" cy="5410200"/>
          </a:xfrm>
          <a:prstGeom prst="rect">
            <a:avLst/>
          </a:prstGeom>
        </p:spPr>
      </p:pic>
      <p:sp>
        <p:nvSpPr>
          <p:cNvPr id="5" name="Rectangle 4"/>
          <p:cNvSpPr/>
          <p:nvPr/>
        </p:nvSpPr>
        <p:spPr>
          <a:xfrm>
            <a:off x="847165" y="3825688"/>
            <a:ext cx="513229" cy="141194"/>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170038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4" name="Picture 3"/>
          <p:cNvPicPr/>
          <p:nvPr/>
        </p:nvPicPr>
        <p:blipFill>
          <a:blip r:embed="rId3"/>
          <a:stretch>
            <a:fillRect/>
          </a:stretch>
        </p:blipFill>
        <p:spPr>
          <a:xfrm>
            <a:off x="381000" y="1219200"/>
            <a:ext cx="8458200" cy="5257800"/>
          </a:xfrm>
          <a:prstGeom prst="rect">
            <a:avLst/>
          </a:prstGeom>
        </p:spPr>
      </p:pic>
      <p:sp>
        <p:nvSpPr>
          <p:cNvPr id="5" name="Rectangle 4"/>
          <p:cNvSpPr/>
          <p:nvPr/>
        </p:nvSpPr>
        <p:spPr>
          <a:xfrm>
            <a:off x="4141694" y="3792070"/>
            <a:ext cx="1649506" cy="242047"/>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438782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4" name="Picture 3"/>
          <p:cNvPicPr/>
          <p:nvPr/>
        </p:nvPicPr>
        <p:blipFill>
          <a:blip r:embed="rId3"/>
          <a:stretch>
            <a:fillRect/>
          </a:stretch>
        </p:blipFill>
        <p:spPr>
          <a:xfrm>
            <a:off x="381000" y="1219200"/>
            <a:ext cx="8458200" cy="5334000"/>
          </a:xfrm>
          <a:prstGeom prst="rect">
            <a:avLst/>
          </a:prstGeom>
        </p:spPr>
      </p:pic>
    </p:spTree>
    <p:extLst>
      <p:ext uri="{BB962C8B-B14F-4D97-AF65-F5344CB8AC3E}">
        <p14:creationId xmlns:p14="http://schemas.microsoft.com/office/powerpoint/2010/main" val="41922984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a:t>
            </a:r>
            <a:r>
              <a:rPr lang="en-US" sz="3300" dirty="0" smtClean="0">
                <a:solidFill>
                  <a:schemeClr val="tx1"/>
                </a:solidFill>
              </a:rPr>
              <a:t>Search</a:t>
            </a:r>
            <a:endParaRPr lang="en-US" sz="3300" dirty="0">
              <a:solidFill>
                <a:schemeClr val="tx1"/>
              </a:solidFill>
            </a:endParaRPr>
          </a:p>
        </p:txBody>
      </p:sp>
      <p:pic>
        <p:nvPicPr>
          <p:cNvPr id="8" name="Picture 7"/>
          <p:cNvPicPr/>
          <p:nvPr/>
        </p:nvPicPr>
        <p:blipFill>
          <a:blip r:embed="rId3"/>
          <a:stretch>
            <a:fillRect/>
          </a:stretch>
        </p:blipFill>
        <p:spPr>
          <a:xfrm>
            <a:off x="381000" y="1219200"/>
            <a:ext cx="8458200" cy="5334000"/>
          </a:xfrm>
          <a:prstGeom prst="rect">
            <a:avLst/>
          </a:prstGeom>
        </p:spPr>
      </p:pic>
      <p:sp>
        <p:nvSpPr>
          <p:cNvPr id="9" name="Rectangle 8"/>
          <p:cNvSpPr/>
          <p:nvPr/>
        </p:nvSpPr>
        <p:spPr>
          <a:xfrm>
            <a:off x="5298142" y="2590801"/>
            <a:ext cx="1694329" cy="27432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5580529" y="3805517"/>
            <a:ext cx="699248" cy="228601"/>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5932967" y="5039832"/>
            <a:ext cx="520996" cy="223284"/>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155406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Search</a:t>
            </a:r>
          </a:p>
        </p:txBody>
      </p:sp>
      <p:pic>
        <p:nvPicPr>
          <p:cNvPr id="8" name="Picture 7"/>
          <p:cNvPicPr/>
          <p:nvPr/>
        </p:nvPicPr>
        <p:blipFill>
          <a:blip r:embed="rId3"/>
          <a:stretch>
            <a:fillRect/>
          </a:stretch>
        </p:blipFill>
        <p:spPr>
          <a:xfrm>
            <a:off x="381000" y="1219200"/>
            <a:ext cx="8458200" cy="5257800"/>
          </a:xfrm>
          <a:prstGeom prst="rect">
            <a:avLst/>
          </a:prstGeom>
        </p:spPr>
      </p:pic>
      <p:sp>
        <p:nvSpPr>
          <p:cNvPr id="9" name="Rectangle 8"/>
          <p:cNvSpPr/>
          <p:nvPr/>
        </p:nvSpPr>
        <p:spPr>
          <a:xfrm>
            <a:off x="1102658" y="2622176"/>
            <a:ext cx="3240741" cy="283733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411940" y="3966881"/>
            <a:ext cx="2904565" cy="242047"/>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3316941" y="5123328"/>
            <a:ext cx="488577" cy="268943"/>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19366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Advanced Search</a:t>
            </a:r>
          </a:p>
        </p:txBody>
      </p:sp>
      <p:pic>
        <p:nvPicPr>
          <p:cNvPr id="8" name="Picture 7"/>
          <p:cNvPicPr/>
          <p:nvPr/>
        </p:nvPicPr>
        <p:blipFill>
          <a:blip r:embed="rId3"/>
          <a:stretch>
            <a:fillRect/>
          </a:stretch>
        </p:blipFill>
        <p:spPr>
          <a:xfrm>
            <a:off x="381000" y="1219200"/>
            <a:ext cx="8458200" cy="5410200"/>
          </a:xfrm>
          <a:prstGeom prst="rect">
            <a:avLst/>
          </a:prstGeom>
        </p:spPr>
      </p:pic>
      <p:sp>
        <p:nvSpPr>
          <p:cNvPr id="9" name="Rectangle 8"/>
          <p:cNvSpPr/>
          <p:nvPr/>
        </p:nvSpPr>
        <p:spPr>
          <a:xfrm>
            <a:off x="381000" y="6248400"/>
            <a:ext cx="1143000" cy="1524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p:cNvPicPr/>
          <p:nvPr/>
        </p:nvPicPr>
        <p:blipFill rotWithShape="1">
          <a:blip r:embed="rId4"/>
          <a:srcRect t="92659" r="86774" b="4668"/>
          <a:stretch/>
        </p:blipFill>
        <p:spPr>
          <a:xfrm>
            <a:off x="2171700" y="4953000"/>
            <a:ext cx="4876800" cy="838200"/>
          </a:xfrm>
          <a:prstGeom prst="rect">
            <a:avLst/>
          </a:prstGeom>
          <a:ln w="38100">
            <a:solidFill>
              <a:srgbClr val="C00000"/>
            </a:solidFill>
          </a:ln>
        </p:spPr>
      </p:pic>
      <p:cxnSp>
        <p:nvCxnSpPr>
          <p:cNvPr id="11" name="Straight Arrow Connector 10"/>
          <p:cNvCxnSpPr>
            <a:stCxn id="9" idx="3"/>
          </p:cNvCxnSpPr>
          <p:nvPr/>
        </p:nvCxnSpPr>
        <p:spPr>
          <a:xfrm flipV="1">
            <a:off x="1524000" y="5791200"/>
            <a:ext cx="609600" cy="5334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6252883" y="2519082"/>
            <a:ext cx="753035" cy="2375647"/>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535641" y="3563470"/>
            <a:ext cx="2776818" cy="806824"/>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56973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711709600"/>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300" dirty="0" smtClean="0">
                <a:solidFill>
                  <a:schemeClr val="tx1"/>
                </a:solidFill>
              </a:rPr>
              <a:t>Modification Instructions</a:t>
            </a:r>
            <a:endParaRPr lang="en-US" sz="3300" dirty="0">
              <a:solidFill>
                <a:schemeClr val="tx1"/>
              </a:solidFill>
            </a:endParaRPr>
          </a:p>
        </p:txBody>
      </p:sp>
      <p:sp>
        <p:nvSpPr>
          <p:cNvPr id="2" name="TextBox 1"/>
          <p:cNvSpPr txBox="1"/>
          <p:nvPr/>
        </p:nvSpPr>
        <p:spPr>
          <a:xfrm>
            <a:off x="1447800" y="3200400"/>
            <a:ext cx="4661533" cy="923330"/>
          </a:xfrm>
          <a:prstGeom prst="rect">
            <a:avLst/>
          </a:prstGeom>
          <a:noFill/>
        </p:spPr>
        <p:txBody>
          <a:bodyPr wrap="none" rtlCol="0">
            <a:spAutoFit/>
          </a:bodyPr>
          <a:lstStyle/>
          <a:p>
            <a:r>
              <a:rPr lang="en-US" sz="5400" dirty="0" smtClean="0"/>
              <a:t>Trends &amp; Issues</a:t>
            </a:r>
            <a:endParaRPr lang="en-US" sz="5400" dirty="0"/>
          </a:p>
        </p:txBody>
      </p:sp>
    </p:spTree>
    <p:extLst>
      <p:ext uri="{BB962C8B-B14F-4D97-AF65-F5344CB8AC3E}">
        <p14:creationId xmlns:p14="http://schemas.microsoft.com/office/powerpoint/2010/main" val="15584768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4880" y="1630680"/>
            <a:ext cx="8092440" cy="4891723"/>
          </a:xfrm>
        </p:spPr>
        <p:txBody>
          <a:bodyPr>
            <a:normAutofit/>
          </a:bodyPr>
          <a:lstStyle/>
          <a:p>
            <a:r>
              <a:rPr lang="en-US" sz="2800" b="0" dirty="0" smtClean="0"/>
              <a:t>Units are not tracking and updating the status of Modification </a:t>
            </a:r>
            <a:r>
              <a:rPr lang="en-US" sz="2800" b="0" dirty="0"/>
              <a:t>Instructions </a:t>
            </a:r>
            <a:r>
              <a:rPr lang="en-US" sz="2800" b="0" dirty="0" smtClean="0"/>
              <a:t>in GCSS-MC </a:t>
            </a:r>
            <a:endParaRPr lang="en-US" sz="2800" b="0" dirty="0"/>
          </a:p>
          <a:p>
            <a:r>
              <a:rPr lang="en-US" sz="2800" b="0" dirty="0" smtClean="0"/>
              <a:t>Units still creating </a:t>
            </a:r>
            <a:r>
              <a:rPr lang="en-US" sz="2800" b="0" dirty="0"/>
              <a:t>local </a:t>
            </a:r>
            <a:r>
              <a:rPr lang="en-US" sz="2800" b="0" dirty="0" smtClean="0"/>
              <a:t>modification instructions</a:t>
            </a:r>
          </a:p>
          <a:p>
            <a:r>
              <a:rPr lang="en-US" sz="2800" b="0" dirty="0"/>
              <a:t>Modification </a:t>
            </a:r>
            <a:r>
              <a:rPr lang="en-US" sz="2800" b="0" dirty="0" smtClean="0"/>
              <a:t>Instruction Parent-Child </a:t>
            </a:r>
            <a:r>
              <a:rPr lang="en-US" sz="2800" b="0" dirty="0"/>
              <a:t>relationships </a:t>
            </a:r>
            <a:endParaRPr lang="en-US" sz="2800" b="0" dirty="0" smtClean="0"/>
          </a:p>
          <a:p>
            <a:pPr lvl="1"/>
            <a:r>
              <a:rPr lang="en-US" b="0" dirty="0" smtClean="0"/>
              <a:t>Units </a:t>
            </a:r>
            <a:r>
              <a:rPr lang="en-US" b="0" dirty="0"/>
              <a:t>expiring Modification Instructions </a:t>
            </a:r>
            <a:r>
              <a:rPr lang="en-US" b="0" dirty="0" smtClean="0"/>
              <a:t>due </a:t>
            </a:r>
            <a:r>
              <a:rPr lang="en-US" b="0" dirty="0"/>
              <a:t>to lack of </a:t>
            </a:r>
            <a:r>
              <a:rPr lang="en-US" b="0" dirty="0" smtClean="0"/>
              <a:t>knowledge / training</a:t>
            </a:r>
          </a:p>
          <a:p>
            <a:pPr lvl="2"/>
            <a:r>
              <a:rPr lang="en-US" b="0" dirty="0" smtClean="0"/>
              <a:t>Creates </a:t>
            </a:r>
            <a:r>
              <a:rPr lang="en-US" b="0" dirty="0"/>
              <a:t>Modification Instructions </a:t>
            </a:r>
            <a:r>
              <a:rPr lang="en-US" b="0" dirty="0" smtClean="0"/>
              <a:t>on NOSUC CMRs</a:t>
            </a:r>
          </a:p>
          <a:p>
            <a:r>
              <a:rPr lang="en-US" sz="2800" b="0" dirty="0" smtClean="0"/>
              <a:t>ROs are not aware of the modifications for the equipment on their CMR</a:t>
            </a:r>
          </a:p>
        </p:txBody>
      </p:sp>
      <p:sp>
        <p:nvSpPr>
          <p:cNvPr id="2" name="Title 1"/>
          <p:cNvSpPr>
            <a:spLocks noGrp="1"/>
          </p:cNvSpPr>
          <p:nvPr>
            <p:ph type="title"/>
          </p:nvPr>
        </p:nvSpPr>
        <p:spPr/>
        <p:txBody>
          <a:bodyPr>
            <a:normAutofit/>
          </a:bodyPr>
          <a:lstStyle/>
          <a:p>
            <a:r>
              <a:rPr lang="en-US" sz="3300" b="1" dirty="0" smtClean="0">
                <a:solidFill>
                  <a:schemeClr val="tx1"/>
                </a:solidFill>
              </a:rPr>
              <a:t>Modification Trends </a:t>
            </a:r>
            <a:endParaRPr lang="en-US" sz="3300" dirty="0">
              <a:solidFill>
                <a:schemeClr val="tx1"/>
              </a:solidFill>
            </a:endParaRPr>
          </a:p>
        </p:txBody>
      </p:sp>
    </p:spTree>
    <p:extLst>
      <p:ext uri="{BB962C8B-B14F-4D97-AF65-F5344CB8AC3E}">
        <p14:creationId xmlns:p14="http://schemas.microsoft.com/office/powerpoint/2010/main" val="4002260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000"/>
            <a:ext cx="9144000" cy="48920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TextBox 8"/>
          <p:cNvSpPr txBox="1"/>
          <p:nvPr/>
        </p:nvSpPr>
        <p:spPr>
          <a:xfrm>
            <a:off x="228600" y="3540588"/>
            <a:ext cx="1219200" cy="523220"/>
          </a:xfrm>
          <a:prstGeom prst="rect">
            <a:avLst/>
          </a:prstGeom>
          <a:solidFill>
            <a:schemeClr val="bg1"/>
          </a:solidFill>
          <a:ln w="28575">
            <a:solidFill>
              <a:srgbClr val="C00000"/>
            </a:solidFill>
          </a:ln>
        </p:spPr>
        <p:txBody>
          <a:bodyPr wrap="square" rtlCol="0">
            <a:spAutoFit/>
          </a:bodyPr>
          <a:lstStyle/>
          <a:p>
            <a:r>
              <a:rPr lang="en-US" sz="1400" b="1" dirty="0" smtClean="0"/>
              <a:t>Owner Created MI</a:t>
            </a:r>
            <a:endParaRPr lang="en-US" sz="1400" b="1" dirty="0"/>
          </a:p>
        </p:txBody>
      </p:sp>
      <p:sp>
        <p:nvSpPr>
          <p:cNvPr id="10" name="TextBox 9"/>
          <p:cNvSpPr txBox="1"/>
          <p:nvPr/>
        </p:nvSpPr>
        <p:spPr>
          <a:xfrm>
            <a:off x="152400" y="4419600"/>
            <a:ext cx="1295401" cy="523220"/>
          </a:xfrm>
          <a:prstGeom prst="rect">
            <a:avLst/>
          </a:prstGeom>
          <a:solidFill>
            <a:schemeClr val="bg1"/>
          </a:solidFill>
          <a:ln w="28575">
            <a:solidFill>
              <a:srgbClr val="C00000"/>
            </a:solidFill>
          </a:ln>
        </p:spPr>
        <p:txBody>
          <a:bodyPr wrap="square" rtlCol="0">
            <a:spAutoFit/>
          </a:bodyPr>
          <a:lstStyle/>
          <a:p>
            <a:r>
              <a:rPr lang="en-US" sz="1400" b="1" dirty="0" smtClean="0"/>
              <a:t>LOGCOM Created MI</a:t>
            </a:r>
            <a:endParaRPr lang="en-US" sz="1400" b="1" dirty="0"/>
          </a:p>
        </p:txBody>
      </p:sp>
      <p:sp>
        <p:nvSpPr>
          <p:cNvPr id="11" name="Right Brace 10"/>
          <p:cNvSpPr/>
          <p:nvPr/>
        </p:nvSpPr>
        <p:spPr>
          <a:xfrm>
            <a:off x="1507958" y="3561347"/>
            <a:ext cx="320842" cy="497306"/>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Right Brace 11"/>
          <p:cNvSpPr/>
          <p:nvPr/>
        </p:nvSpPr>
        <p:spPr>
          <a:xfrm>
            <a:off x="1507958" y="4427621"/>
            <a:ext cx="320842" cy="51519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Rectangle 21"/>
          <p:cNvSpPr>
            <a:spLocks noChangeArrowheads="1"/>
          </p:cNvSpPr>
          <p:nvPr/>
        </p:nvSpPr>
        <p:spPr bwMode="auto">
          <a:xfrm>
            <a:off x="6031832" y="3609474"/>
            <a:ext cx="2045367" cy="368968"/>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14" name="Rectangle 21"/>
          <p:cNvSpPr>
            <a:spLocks noChangeArrowheads="1"/>
          </p:cNvSpPr>
          <p:nvPr/>
        </p:nvSpPr>
        <p:spPr bwMode="auto">
          <a:xfrm>
            <a:off x="6031832" y="4427621"/>
            <a:ext cx="2037347" cy="352926"/>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17" name="Rectangle 21"/>
          <p:cNvSpPr>
            <a:spLocks noChangeArrowheads="1"/>
          </p:cNvSpPr>
          <p:nvPr/>
        </p:nvSpPr>
        <p:spPr bwMode="auto">
          <a:xfrm>
            <a:off x="6047873" y="2310063"/>
            <a:ext cx="505327" cy="288757"/>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18" name="Rectangle 21"/>
          <p:cNvSpPr>
            <a:spLocks noChangeArrowheads="1"/>
          </p:cNvSpPr>
          <p:nvPr/>
        </p:nvSpPr>
        <p:spPr bwMode="auto">
          <a:xfrm>
            <a:off x="6994358" y="2310063"/>
            <a:ext cx="1082840" cy="304799"/>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 name="Title 1"/>
          <p:cNvSpPr>
            <a:spLocks noGrp="1"/>
          </p:cNvSpPr>
          <p:nvPr>
            <p:ph type="title"/>
          </p:nvPr>
        </p:nvSpPr>
        <p:spPr/>
        <p:txBody>
          <a:bodyPr>
            <a:noAutofit/>
          </a:bodyPr>
          <a:lstStyle/>
          <a:p>
            <a:r>
              <a:rPr lang="en-US" sz="3300" dirty="0">
                <a:solidFill>
                  <a:schemeClr val="tx1"/>
                </a:solidFill>
              </a:rPr>
              <a:t>Creating Local </a:t>
            </a:r>
            <a:r>
              <a:rPr lang="en-US" sz="3300" dirty="0" smtClean="0">
                <a:solidFill>
                  <a:schemeClr val="tx1"/>
                </a:solidFill>
              </a:rPr>
              <a:t/>
            </a:r>
            <a:br>
              <a:rPr lang="en-US" sz="3300" dirty="0" smtClean="0">
                <a:solidFill>
                  <a:schemeClr val="tx1"/>
                </a:solidFill>
              </a:rPr>
            </a:br>
            <a:r>
              <a:rPr lang="en-US" sz="3300" dirty="0" smtClean="0">
                <a:solidFill>
                  <a:schemeClr val="tx1"/>
                </a:solidFill>
              </a:rPr>
              <a:t>Modification Instructions</a:t>
            </a:r>
            <a:endParaRPr lang="en-US" sz="3300" dirty="0">
              <a:solidFill>
                <a:schemeClr val="tx1"/>
              </a:solidFill>
            </a:endParaRPr>
          </a:p>
        </p:txBody>
      </p:sp>
    </p:spTree>
    <p:extLst>
      <p:ext uri="{BB962C8B-B14F-4D97-AF65-F5344CB8AC3E}">
        <p14:creationId xmlns:p14="http://schemas.microsoft.com/office/powerpoint/2010/main" val="283133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7" grpId="0" animBg="1"/>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smtClean="0">
                <a:solidFill>
                  <a:schemeClr val="tx1"/>
                </a:solidFill>
              </a:rPr>
              <a:t>MI</a:t>
            </a:r>
            <a:r>
              <a:rPr lang="en-US" sz="3300" dirty="0">
                <a:solidFill>
                  <a:schemeClr val="tx1"/>
                </a:solidFill>
              </a:rPr>
              <a:t> </a:t>
            </a:r>
            <a:r>
              <a:rPr lang="en-US" sz="3300" dirty="0" smtClean="0">
                <a:solidFill>
                  <a:schemeClr val="tx1"/>
                </a:solidFill>
              </a:rPr>
              <a:t>Parent-Child Relationship</a:t>
            </a:r>
            <a:endParaRPr lang="en-US" sz="3300" dirty="0">
              <a:solidFill>
                <a:schemeClr val="tx1"/>
              </a:solidFill>
            </a:endParaRPr>
          </a:p>
        </p:txBody>
      </p:sp>
      <p:pic>
        <p:nvPicPr>
          <p:cNvPr id="11" name="Picture 10"/>
          <p:cNvPicPr/>
          <p:nvPr/>
        </p:nvPicPr>
        <p:blipFill>
          <a:blip r:embed="rId3"/>
          <a:stretch>
            <a:fillRect/>
          </a:stretch>
        </p:blipFill>
        <p:spPr>
          <a:xfrm>
            <a:off x="0" y="1066800"/>
            <a:ext cx="9144000" cy="5791200"/>
          </a:xfrm>
          <a:prstGeom prst="rect">
            <a:avLst/>
          </a:prstGeom>
        </p:spPr>
      </p:pic>
      <p:sp>
        <p:nvSpPr>
          <p:cNvPr id="16" name="Rectangle 15"/>
          <p:cNvSpPr/>
          <p:nvPr/>
        </p:nvSpPr>
        <p:spPr>
          <a:xfrm>
            <a:off x="990600" y="5910383"/>
            <a:ext cx="3048000" cy="523220"/>
          </a:xfrm>
          <a:prstGeom prst="rect">
            <a:avLst/>
          </a:prstGeom>
          <a:solidFill>
            <a:srgbClr val="FFC000"/>
          </a:solidFill>
          <a:ln w="31750">
            <a:solidFill>
              <a:srgbClr val="C00000"/>
            </a:solidFill>
          </a:ln>
        </p:spPr>
        <p:txBody>
          <a:bodyPr wrap="square">
            <a:spAutoFit/>
          </a:bodyPr>
          <a:lstStyle/>
          <a:p>
            <a:pPr algn="ctr">
              <a:spcBef>
                <a:spcPct val="50000"/>
              </a:spcBef>
            </a:pPr>
            <a:r>
              <a:rPr lang="en-US" sz="2800" b="1" dirty="0" smtClean="0">
                <a:latin typeface="Calibri" pitchFamily="34" charset="0"/>
              </a:rPr>
              <a:t>Modification (MI)</a:t>
            </a:r>
            <a:endParaRPr lang="en-US" sz="2800" b="1" dirty="0">
              <a:latin typeface="Calibri" pitchFamily="34" charset="0"/>
            </a:endParaRPr>
          </a:p>
        </p:txBody>
      </p:sp>
      <p:sp>
        <p:nvSpPr>
          <p:cNvPr id="18" name="Rectangle 17"/>
          <p:cNvSpPr/>
          <p:nvPr/>
        </p:nvSpPr>
        <p:spPr>
          <a:xfrm>
            <a:off x="5514310" y="5897979"/>
            <a:ext cx="1676400" cy="523220"/>
          </a:xfrm>
          <a:prstGeom prst="rect">
            <a:avLst/>
          </a:prstGeom>
          <a:solidFill>
            <a:srgbClr val="FFC000"/>
          </a:solidFill>
          <a:ln w="31750">
            <a:solidFill>
              <a:srgbClr val="C00000"/>
            </a:solidFill>
          </a:ln>
        </p:spPr>
        <p:txBody>
          <a:bodyPr wrap="square">
            <a:spAutoFit/>
          </a:bodyPr>
          <a:lstStyle/>
          <a:p>
            <a:pPr algn="ctr">
              <a:spcBef>
                <a:spcPct val="50000"/>
              </a:spcBef>
            </a:pPr>
            <a:r>
              <a:rPr lang="en-US" sz="2800" b="1" dirty="0" smtClean="0">
                <a:latin typeface="Calibri" pitchFamily="34" charset="0"/>
              </a:rPr>
              <a:t>MI Status</a:t>
            </a:r>
            <a:endParaRPr lang="en-US" sz="2800" b="1" dirty="0">
              <a:latin typeface="Calibri" pitchFamily="34" charset="0"/>
            </a:endParaRPr>
          </a:p>
        </p:txBody>
      </p:sp>
      <p:sp>
        <p:nvSpPr>
          <p:cNvPr id="19" name="Rectangle 21"/>
          <p:cNvSpPr>
            <a:spLocks noChangeArrowheads="1"/>
          </p:cNvSpPr>
          <p:nvPr/>
        </p:nvSpPr>
        <p:spPr bwMode="auto">
          <a:xfrm>
            <a:off x="914400" y="4835156"/>
            <a:ext cx="31242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1" name="Rectangle 21"/>
          <p:cNvSpPr>
            <a:spLocks noChangeArrowheads="1"/>
          </p:cNvSpPr>
          <p:nvPr/>
        </p:nvSpPr>
        <p:spPr bwMode="auto">
          <a:xfrm>
            <a:off x="4495800" y="4835156"/>
            <a:ext cx="6096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2" name="Rectangle 21"/>
          <p:cNvSpPr>
            <a:spLocks noChangeArrowheads="1"/>
          </p:cNvSpPr>
          <p:nvPr/>
        </p:nvSpPr>
        <p:spPr bwMode="auto">
          <a:xfrm>
            <a:off x="6019800" y="4838700"/>
            <a:ext cx="647700" cy="1905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3" name="Line 97"/>
          <p:cNvSpPr>
            <a:spLocks noChangeShapeType="1"/>
          </p:cNvSpPr>
          <p:nvPr/>
        </p:nvSpPr>
        <p:spPr bwMode="auto">
          <a:xfrm flipH="1" flipV="1">
            <a:off x="2476500" y="5025656"/>
            <a:ext cx="0" cy="884727"/>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4" name="Line 97"/>
          <p:cNvSpPr>
            <a:spLocks noChangeShapeType="1"/>
          </p:cNvSpPr>
          <p:nvPr/>
        </p:nvSpPr>
        <p:spPr bwMode="auto">
          <a:xfrm flipV="1">
            <a:off x="4800600" y="5049599"/>
            <a:ext cx="0" cy="848380"/>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5" name="Line 97"/>
          <p:cNvSpPr>
            <a:spLocks noChangeShapeType="1"/>
          </p:cNvSpPr>
          <p:nvPr/>
        </p:nvSpPr>
        <p:spPr bwMode="auto">
          <a:xfrm flipV="1">
            <a:off x="6343650" y="5029200"/>
            <a:ext cx="8860" cy="841951"/>
          </a:xfrm>
          <a:prstGeom prst="line">
            <a:avLst/>
          </a:prstGeom>
          <a:noFill/>
          <a:ln w="38100">
            <a:solidFill>
              <a:srgbClr val="C00000"/>
            </a:solidFill>
            <a:round/>
            <a:headEnd/>
            <a:tailEnd type="triangle" w="med" len="med"/>
          </a:ln>
          <a:extLst>
            <a:ext uri="{909E8E84-426E-40dd-AFC4-6F175D3DCCD1}">
              <a14:hiddenFill xmlns:a14="http://schemas.microsoft.com/office/drawing/2010/main" xmlns="">
                <a:noFill/>
              </a14:hiddenFill>
            </a:ext>
          </a:extLst>
        </p:spPr>
        <p:txBody>
          <a:bodyPr wrap="none" lIns="0" tIns="0" rIns="0" bIns="0" anchor="ctr"/>
          <a:lstStyle/>
          <a:p>
            <a:endParaRPr lang="en-US" dirty="0"/>
          </a:p>
        </p:txBody>
      </p:sp>
      <p:sp>
        <p:nvSpPr>
          <p:cNvPr id="26" name="Rectangle 25"/>
          <p:cNvSpPr/>
          <p:nvPr/>
        </p:nvSpPr>
        <p:spPr>
          <a:xfrm>
            <a:off x="4217581" y="5897979"/>
            <a:ext cx="1104899" cy="523220"/>
          </a:xfrm>
          <a:prstGeom prst="rect">
            <a:avLst/>
          </a:prstGeom>
          <a:solidFill>
            <a:srgbClr val="FFC000"/>
          </a:solidFill>
          <a:ln w="31750">
            <a:solidFill>
              <a:srgbClr val="C00000"/>
            </a:solidFill>
          </a:ln>
        </p:spPr>
        <p:txBody>
          <a:bodyPr wrap="square">
            <a:spAutoFit/>
          </a:bodyPr>
          <a:lstStyle/>
          <a:p>
            <a:pPr algn="ctr">
              <a:spcBef>
                <a:spcPct val="50000"/>
              </a:spcBef>
            </a:pPr>
            <a:r>
              <a:rPr lang="en-US" sz="2800" b="1" dirty="0" smtClean="0">
                <a:latin typeface="Calibri" pitchFamily="34" charset="0"/>
              </a:rPr>
              <a:t>MI #</a:t>
            </a:r>
            <a:endParaRPr lang="en-US" sz="2800" b="1" dirty="0">
              <a:latin typeface="Calibri" pitchFamily="34" charset="0"/>
            </a:endParaRPr>
          </a:p>
        </p:txBody>
      </p:sp>
    </p:spTree>
    <p:extLst>
      <p:ext uri="{BB962C8B-B14F-4D97-AF65-F5344CB8AC3E}">
        <p14:creationId xmlns:p14="http://schemas.microsoft.com/office/powerpoint/2010/main" val="168142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300" dirty="0" smtClean="0">
                <a:solidFill>
                  <a:schemeClr val="tx1"/>
                </a:solidFill>
              </a:rPr>
              <a:t>Correcting Locally-Created</a:t>
            </a:r>
            <a:br>
              <a:rPr lang="en-US" sz="3300" dirty="0" smtClean="0">
                <a:solidFill>
                  <a:schemeClr val="tx1"/>
                </a:solidFill>
              </a:rPr>
            </a:br>
            <a:r>
              <a:rPr lang="en-US" sz="3300" dirty="0" smtClean="0">
                <a:solidFill>
                  <a:schemeClr val="tx1"/>
                </a:solidFill>
              </a:rPr>
              <a:t> Modification Instructions</a:t>
            </a:r>
            <a:endParaRPr lang="en-US" sz="3300" dirty="0">
              <a:solidFill>
                <a:schemeClr val="tx1"/>
              </a:solidFill>
            </a:endParaRPr>
          </a:p>
        </p:txBody>
      </p:sp>
      <p:pic>
        <p:nvPicPr>
          <p:cNvPr id="6" name="Picture 5"/>
          <p:cNvPicPr/>
          <p:nvPr/>
        </p:nvPicPr>
        <p:blipFill rotWithShape="1">
          <a:blip r:embed="rId3"/>
          <a:srcRect l="-1" t="11595" r="16320" b="14722"/>
          <a:stretch/>
        </p:blipFill>
        <p:spPr>
          <a:xfrm>
            <a:off x="0" y="1143000"/>
            <a:ext cx="9144000" cy="5105400"/>
          </a:xfrm>
          <a:prstGeom prst="rect">
            <a:avLst/>
          </a:prstGeom>
        </p:spPr>
      </p:pic>
      <p:sp>
        <p:nvSpPr>
          <p:cNvPr id="8" name="Down Arrow 7"/>
          <p:cNvSpPr/>
          <p:nvPr/>
        </p:nvSpPr>
        <p:spPr>
          <a:xfrm rot="10800000">
            <a:off x="772237" y="5895474"/>
            <a:ext cx="65963" cy="304800"/>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617622" y="4839973"/>
            <a:ext cx="200525" cy="181206"/>
          </a:xfrm>
          <a:prstGeom prst="rect">
            <a:avLst/>
          </a:prstGeom>
          <a:ln w="31750">
            <a:solidFill>
              <a:srgbClr val="C00000"/>
            </a:solidFill>
          </a:ln>
        </p:spPr>
        <p:txBody>
          <a:bodyPr wrap="square">
            <a:spAutoFit/>
          </a:bodyPr>
          <a:lstStyle/>
          <a:p>
            <a:pPr algn="ctr">
              <a:spcBef>
                <a:spcPct val="50000"/>
              </a:spcBef>
            </a:pPr>
            <a:endParaRPr lang="en-US" sz="2800" b="1" dirty="0">
              <a:solidFill>
                <a:srgbClr val="FF0000"/>
              </a:solidFill>
              <a:latin typeface="Calibri" pitchFamily="34" charset="0"/>
            </a:endParaRPr>
          </a:p>
        </p:txBody>
      </p:sp>
      <p:sp>
        <p:nvSpPr>
          <p:cNvPr id="7" name="TextBox 6"/>
          <p:cNvSpPr txBox="1"/>
          <p:nvPr/>
        </p:nvSpPr>
        <p:spPr>
          <a:xfrm>
            <a:off x="152400" y="6172200"/>
            <a:ext cx="1447800" cy="369332"/>
          </a:xfrm>
          <a:prstGeom prst="rect">
            <a:avLst/>
          </a:prstGeom>
          <a:solidFill>
            <a:srgbClr val="FFC000"/>
          </a:solidFill>
          <a:ln w="28575">
            <a:solidFill>
              <a:srgbClr val="C00000"/>
            </a:solidFill>
          </a:ln>
        </p:spPr>
        <p:txBody>
          <a:bodyPr wrap="square" rtlCol="0">
            <a:spAutoFit/>
          </a:bodyPr>
          <a:lstStyle/>
          <a:p>
            <a:r>
              <a:rPr lang="en-US" dirty="0" smtClean="0"/>
              <a:t>Expire Items.</a:t>
            </a:r>
            <a:endParaRPr lang="en-US" dirty="0"/>
          </a:p>
        </p:txBody>
      </p:sp>
    </p:spTree>
    <p:extLst>
      <p:ext uri="{BB962C8B-B14F-4D97-AF65-F5344CB8AC3E}">
        <p14:creationId xmlns:p14="http://schemas.microsoft.com/office/powerpoint/2010/main" val="428201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600200"/>
            <a:ext cx="8534400" cy="4891723"/>
          </a:xfrm>
        </p:spPr>
        <p:txBody>
          <a:bodyPr/>
          <a:lstStyle/>
          <a:p>
            <a:r>
              <a:rPr lang="en-US" b="0" dirty="0" smtClean="0"/>
              <a:t>Modification Instructions</a:t>
            </a:r>
          </a:p>
          <a:p>
            <a:pPr lvl="1"/>
            <a:r>
              <a:rPr lang="en-US" b="0" dirty="0"/>
              <a:t>A</a:t>
            </a:r>
            <a:r>
              <a:rPr lang="en-US" b="0" dirty="0" smtClean="0"/>
              <a:t>re not written correctly and format is not consistent 	across MARCORSYSCOM PMs</a:t>
            </a:r>
          </a:p>
          <a:p>
            <a:pPr lvl="2"/>
            <a:r>
              <a:rPr lang="en-US" b="0" dirty="0" smtClean="0"/>
              <a:t>Incorrect PCN assignment</a:t>
            </a:r>
          </a:p>
          <a:p>
            <a:pPr lvl="2"/>
            <a:r>
              <a:rPr lang="en-US" b="0" dirty="0" smtClean="0"/>
              <a:t>No cancellation statements</a:t>
            </a:r>
          </a:p>
          <a:p>
            <a:pPr lvl="2"/>
            <a:r>
              <a:rPr lang="en-US" b="0" dirty="0"/>
              <a:t>Time compliance period doesn’t match category</a:t>
            </a:r>
          </a:p>
          <a:p>
            <a:pPr lvl="2"/>
            <a:r>
              <a:rPr lang="en-US" b="0" dirty="0" smtClean="0"/>
              <a:t>Incorrect Major Items Affected</a:t>
            </a:r>
          </a:p>
          <a:p>
            <a:pPr lvl="2"/>
            <a:r>
              <a:rPr lang="en-US" b="0" dirty="0" smtClean="0"/>
              <a:t>Incorrect recording instructions</a:t>
            </a:r>
          </a:p>
          <a:p>
            <a:r>
              <a:rPr lang="en-US" b="0" dirty="0"/>
              <a:t>Legacy Modifications not transferred to GCSS-MC</a:t>
            </a:r>
          </a:p>
          <a:p>
            <a:r>
              <a:rPr lang="en-US" b="0" dirty="0" smtClean="0"/>
              <a:t>MI-Verified status changed on ME instead of MI</a:t>
            </a:r>
          </a:p>
          <a:p>
            <a:pPr lvl="1"/>
            <a:r>
              <a:rPr lang="en-US" b="0" dirty="0" smtClean="0"/>
              <a:t>Effects; cannot </a:t>
            </a:r>
            <a:r>
              <a:rPr lang="en-US" b="0" dirty="0"/>
              <a:t>open </a:t>
            </a:r>
            <a:r>
              <a:rPr lang="en-US" b="0" dirty="0" smtClean="0"/>
              <a:t>a service request </a:t>
            </a:r>
            <a:r>
              <a:rPr lang="en-US" b="0" dirty="0"/>
              <a:t>on </a:t>
            </a:r>
            <a:r>
              <a:rPr lang="en-US" b="0" dirty="0" smtClean="0"/>
              <a:t>the ME</a:t>
            </a:r>
            <a:endParaRPr lang="en-US" b="0" dirty="0"/>
          </a:p>
          <a:p>
            <a:endParaRPr lang="en-US" dirty="0" smtClean="0"/>
          </a:p>
        </p:txBody>
      </p:sp>
      <p:sp>
        <p:nvSpPr>
          <p:cNvPr id="2" name="Title 1"/>
          <p:cNvSpPr>
            <a:spLocks noGrp="1"/>
          </p:cNvSpPr>
          <p:nvPr>
            <p:ph type="title"/>
          </p:nvPr>
        </p:nvSpPr>
        <p:spPr>
          <a:xfrm>
            <a:off x="1058333" y="152400"/>
            <a:ext cx="7857067" cy="829733"/>
          </a:xfrm>
        </p:spPr>
        <p:txBody>
          <a:bodyPr>
            <a:normAutofit/>
          </a:bodyPr>
          <a:lstStyle/>
          <a:p>
            <a:r>
              <a:rPr lang="en-US" sz="3300" dirty="0" smtClean="0">
                <a:solidFill>
                  <a:schemeClr val="tx1"/>
                </a:solidFill>
              </a:rPr>
              <a:t>Modification Instructions Issues</a:t>
            </a:r>
            <a:endParaRPr lang="en-US" sz="3300" dirty="0">
              <a:solidFill>
                <a:schemeClr val="tx1"/>
              </a:solidFill>
            </a:endParaRPr>
          </a:p>
        </p:txBody>
      </p:sp>
    </p:spTree>
    <p:extLst>
      <p:ext uri="{BB962C8B-B14F-4D97-AF65-F5344CB8AC3E}">
        <p14:creationId xmlns:p14="http://schemas.microsoft.com/office/powerpoint/2010/main" val="29569833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466" y="152400"/>
            <a:ext cx="7857067" cy="829733"/>
          </a:xfrm>
        </p:spPr>
        <p:txBody>
          <a:bodyPr>
            <a:normAutofit/>
          </a:bodyPr>
          <a:lstStyle/>
          <a:p>
            <a:r>
              <a:rPr lang="en-US" sz="3300" dirty="0" smtClean="0">
                <a:solidFill>
                  <a:schemeClr val="tx1"/>
                </a:solidFill>
              </a:rPr>
              <a:t>Short Title and PCN not Changed</a:t>
            </a:r>
            <a:endParaRPr lang="en-US" sz="3300" dirty="0">
              <a:solidFill>
                <a:schemeClr val="tx1"/>
              </a:solidFill>
            </a:endParaRPr>
          </a:p>
        </p:txBody>
      </p:sp>
      <p:pic>
        <p:nvPicPr>
          <p:cNvPr id="6146" name="Picture 2"/>
          <p:cNvPicPr>
            <a:picLocks noGrp="1" noChangeAspect="1" noChangeArrowheads="1"/>
          </p:cNvPicPr>
          <p:nvPr>
            <p:ph idx="4294967295"/>
          </p:nvPr>
        </p:nvPicPr>
        <p:blipFill>
          <a:blip r:embed="rId3" cstate="print"/>
          <a:srcRect/>
          <a:stretch>
            <a:fillRect/>
          </a:stretch>
        </p:blipFill>
        <p:spPr bwMode="auto">
          <a:xfrm>
            <a:off x="0" y="2667000"/>
            <a:ext cx="9144000" cy="3665538"/>
          </a:xfrm>
          <a:prstGeom prst="rect">
            <a:avLst/>
          </a:prstGeom>
          <a:noFill/>
          <a:ln w="9525">
            <a:noFill/>
            <a:miter lim="800000"/>
            <a:headEnd/>
            <a:tailEnd/>
          </a:ln>
        </p:spPr>
      </p:pic>
      <p:sp>
        <p:nvSpPr>
          <p:cNvPr id="5" name="TextBox 4"/>
          <p:cNvSpPr txBox="1"/>
          <p:nvPr/>
        </p:nvSpPr>
        <p:spPr>
          <a:xfrm>
            <a:off x="152400" y="1295398"/>
            <a:ext cx="6858000" cy="1200329"/>
          </a:xfrm>
          <a:prstGeom prst="rect">
            <a:avLst/>
          </a:prstGeom>
          <a:solidFill>
            <a:srgbClr val="FFC000"/>
          </a:solidFill>
          <a:ln w="38100">
            <a:solidFill>
              <a:srgbClr val="C00000"/>
            </a:solidFill>
          </a:ln>
        </p:spPr>
        <p:txBody>
          <a:bodyPr wrap="square" rtlCol="0">
            <a:spAutoFit/>
          </a:bodyPr>
          <a:lstStyle/>
          <a:p>
            <a:r>
              <a:rPr lang="en-US" b="1" dirty="0" smtClean="0"/>
              <a:t>The short title and PCN should have changed when this modification instruction was republished.  Simply changing the date on a publication does not raise the appropriate flags to alert the user that something has changed.</a:t>
            </a:r>
            <a:endParaRPr lang="en-US" b="1" dirty="0"/>
          </a:p>
        </p:txBody>
      </p:sp>
      <p:sp>
        <p:nvSpPr>
          <p:cNvPr id="6" name="Rectangle 5"/>
          <p:cNvSpPr/>
          <p:nvPr/>
        </p:nvSpPr>
        <p:spPr>
          <a:xfrm>
            <a:off x="7538577" y="2962272"/>
            <a:ext cx="1447800" cy="3048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133600" y="5986464"/>
            <a:ext cx="1447800" cy="3048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81234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466" y="152400"/>
            <a:ext cx="7857067" cy="829733"/>
          </a:xfrm>
        </p:spPr>
        <p:txBody>
          <a:bodyPr>
            <a:normAutofit/>
          </a:bodyPr>
          <a:lstStyle/>
          <a:p>
            <a:r>
              <a:rPr lang="en-US" sz="3300" dirty="0" smtClean="0">
                <a:solidFill>
                  <a:schemeClr val="tx1"/>
                </a:solidFill>
              </a:rPr>
              <a:t>Effect in GCSS-MC</a:t>
            </a:r>
            <a:endParaRPr lang="en-US" sz="3300" dirty="0">
              <a:solidFill>
                <a:schemeClr val="tx1"/>
              </a:solidFill>
            </a:endParaRPr>
          </a:p>
        </p:txBody>
      </p:sp>
      <p:pic>
        <p:nvPicPr>
          <p:cNvPr id="7170" name="Picture 2"/>
          <p:cNvPicPr>
            <a:picLocks noGrp="1" noChangeArrowheads="1"/>
          </p:cNvPicPr>
          <p:nvPr>
            <p:ph idx="4294967295"/>
          </p:nvPr>
        </p:nvPicPr>
        <p:blipFill rotWithShape="1">
          <a:blip r:embed="rId3" cstate="print"/>
          <a:srcRect t="1557"/>
          <a:stretch/>
        </p:blipFill>
        <p:spPr bwMode="auto">
          <a:xfrm>
            <a:off x="0" y="1219200"/>
            <a:ext cx="9144000" cy="4816475"/>
          </a:xfrm>
          <a:prstGeom prst="rect">
            <a:avLst/>
          </a:prstGeom>
          <a:noFill/>
          <a:ln w="9525">
            <a:noFill/>
            <a:miter lim="800000"/>
            <a:headEnd/>
            <a:tailEnd/>
          </a:ln>
        </p:spPr>
      </p:pic>
      <p:sp>
        <p:nvSpPr>
          <p:cNvPr id="5" name="TextBox 4"/>
          <p:cNvSpPr txBox="1"/>
          <p:nvPr/>
        </p:nvSpPr>
        <p:spPr>
          <a:xfrm>
            <a:off x="2895600" y="5334000"/>
            <a:ext cx="5334000" cy="369332"/>
          </a:xfrm>
          <a:prstGeom prst="rect">
            <a:avLst/>
          </a:prstGeom>
          <a:solidFill>
            <a:srgbClr val="FFC000"/>
          </a:solidFill>
          <a:ln w="38100">
            <a:solidFill>
              <a:srgbClr val="C00000"/>
            </a:solidFill>
          </a:ln>
        </p:spPr>
        <p:txBody>
          <a:bodyPr wrap="square" rtlCol="0">
            <a:spAutoFit/>
          </a:bodyPr>
          <a:lstStyle/>
          <a:p>
            <a:r>
              <a:rPr lang="en-US" b="1" dirty="0" smtClean="0"/>
              <a:t>Updated version of MI is Normal, not Urgent</a:t>
            </a:r>
            <a:endParaRPr lang="en-US" b="1" dirty="0"/>
          </a:p>
        </p:txBody>
      </p:sp>
      <p:sp>
        <p:nvSpPr>
          <p:cNvPr id="6" name="TextBox 5"/>
          <p:cNvSpPr txBox="1"/>
          <p:nvPr/>
        </p:nvSpPr>
        <p:spPr>
          <a:xfrm>
            <a:off x="5486400" y="3505200"/>
            <a:ext cx="3505200" cy="646331"/>
          </a:xfrm>
          <a:prstGeom prst="rect">
            <a:avLst/>
          </a:prstGeom>
          <a:solidFill>
            <a:srgbClr val="FFC000"/>
          </a:solidFill>
          <a:ln w="38100">
            <a:solidFill>
              <a:srgbClr val="C00000"/>
            </a:solidFill>
          </a:ln>
        </p:spPr>
        <p:txBody>
          <a:bodyPr wrap="square" rtlCol="0">
            <a:spAutoFit/>
          </a:bodyPr>
          <a:lstStyle/>
          <a:p>
            <a:r>
              <a:rPr lang="en-US" b="1" dirty="0" smtClean="0"/>
              <a:t>Required completion date should read 29 July 2012</a:t>
            </a:r>
            <a:endParaRPr lang="en-US" b="1" dirty="0"/>
          </a:p>
        </p:txBody>
      </p:sp>
      <p:cxnSp>
        <p:nvCxnSpPr>
          <p:cNvPr id="9" name="Straight Arrow Connector 8"/>
          <p:cNvCxnSpPr>
            <a:stCxn id="6" idx="1"/>
          </p:cNvCxnSpPr>
          <p:nvPr/>
        </p:nvCxnSpPr>
        <p:spPr>
          <a:xfrm flipH="1">
            <a:off x="4800600" y="3828366"/>
            <a:ext cx="685800"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313295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smtClean="0">
                <a:solidFill>
                  <a:schemeClr val="tx1"/>
                </a:solidFill>
              </a:rPr>
              <a:t>Modification Cancellation</a:t>
            </a:r>
            <a:endParaRPr lang="en-US" sz="3300" dirty="0">
              <a:solidFill>
                <a:schemeClr val="tx1"/>
              </a:solidFill>
            </a:endParaRPr>
          </a:p>
        </p:txBody>
      </p:sp>
      <p:pic>
        <p:nvPicPr>
          <p:cNvPr id="2050" name="Picture 2"/>
          <p:cNvPicPr>
            <a:picLocks noGrp="1" noChangeAspect="1" noChangeArrowheads="1"/>
          </p:cNvPicPr>
          <p:nvPr>
            <p:ph idx="4294967295"/>
          </p:nvPr>
        </p:nvPicPr>
        <p:blipFill>
          <a:blip r:embed="rId3" cstate="print"/>
          <a:srcRect/>
          <a:stretch>
            <a:fillRect/>
          </a:stretch>
        </p:blipFill>
        <p:spPr bwMode="auto">
          <a:xfrm>
            <a:off x="74613" y="1681163"/>
            <a:ext cx="9069387" cy="4810125"/>
          </a:xfrm>
          <a:prstGeom prst="rect">
            <a:avLst/>
          </a:prstGeom>
          <a:noFill/>
          <a:ln w="9525">
            <a:noFill/>
            <a:miter lim="800000"/>
            <a:headEnd/>
            <a:tailEnd/>
          </a:ln>
        </p:spPr>
      </p:pic>
      <p:sp>
        <p:nvSpPr>
          <p:cNvPr id="5" name="TextBox 4"/>
          <p:cNvSpPr txBox="1"/>
          <p:nvPr/>
        </p:nvSpPr>
        <p:spPr>
          <a:xfrm>
            <a:off x="152400" y="1219200"/>
            <a:ext cx="3886200" cy="1477328"/>
          </a:xfrm>
          <a:prstGeom prst="rect">
            <a:avLst/>
          </a:prstGeom>
          <a:solidFill>
            <a:srgbClr val="FFC000"/>
          </a:solidFill>
          <a:ln w="38100">
            <a:solidFill>
              <a:srgbClr val="FF0000"/>
            </a:solidFill>
          </a:ln>
        </p:spPr>
        <p:txBody>
          <a:bodyPr wrap="square" rtlCol="0">
            <a:spAutoFit/>
          </a:bodyPr>
          <a:lstStyle/>
          <a:p>
            <a:r>
              <a:rPr lang="en-US" b="1" dirty="0" smtClean="0"/>
              <a:t>This MI should have canceled the MI that released the previous firmware version.  MIs for three different firmware versions are still resident in GCSS </a:t>
            </a:r>
            <a:endParaRPr lang="en-US" b="1" dirty="0"/>
          </a:p>
        </p:txBody>
      </p:sp>
      <p:sp>
        <p:nvSpPr>
          <p:cNvPr id="6" name="TextBox 5"/>
          <p:cNvSpPr txBox="1"/>
          <p:nvPr/>
        </p:nvSpPr>
        <p:spPr>
          <a:xfrm>
            <a:off x="2514600" y="6324600"/>
            <a:ext cx="6400800" cy="369332"/>
          </a:xfrm>
          <a:prstGeom prst="rect">
            <a:avLst/>
          </a:prstGeom>
          <a:solidFill>
            <a:srgbClr val="FFC000"/>
          </a:solidFill>
          <a:ln w="38100">
            <a:solidFill>
              <a:srgbClr val="FF0000"/>
            </a:solidFill>
          </a:ln>
        </p:spPr>
        <p:txBody>
          <a:bodyPr wrap="square" rtlCol="0">
            <a:spAutoFit/>
          </a:bodyPr>
          <a:lstStyle/>
          <a:p>
            <a:r>
              <a:rPr lang="en-US" b="1" dirty="0" smtClean="0"/>
              <a:t>30 day time compliance.  Should this have been Urgent?</a:t>
            </a:r>
            <a:endParaRPr lang="en-US" b="1" dirty="0"/>
          </a:p>
        </p:txBody>
      </p:sp>
    </p:spTree>
    <p:extLst>
      <p:ext uri="{BB962C8B-B14F-4D97-AF65-F5344CB8AC3E}">
        <p14:creationId xmlns:p14="http://schemas.microsoft.com/office/powerpoint/2010/main" val="26368028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300" dirty="0">
                <a:solidFill>
                  <a:schemeClr val="tx1"/>
                </a:solidFill>
              </a:rPr>
              <a:t>Modification Cancellation</a:t>
            </a:r>
          </a:p>
        </p:txBody>
      </p:sp>
      <p:sp>
        <p:nvSpPr>
          <p:cNvPr id="4" name="Content Placeholder 3"/>
          <p:cNvSpPr>
            <a:spLocks noGrp="1"/>
          </p:cNvSpPr>
          <p:nvPr>
            <p:ph idx="4294967295"/>
          </p:nvPr>
        </p:nvSpPr>
        <p:spPr>
          <a:xfrm>
            <a:off x="0" y="1527175"/>
            <a:ext cx="8229600" cy="4525963"/>
          </a:xfrm>
          <a:prstGeom prst="rect">
            <a:avLst/>
          </a:prstGeom>
        </p:spPr>
        <p:txBody>
          <a:bodyPr/>
          <a:lstStyle/>
          <a:p>
            <a:endParaRPr lang="en-US" dirty="0" smtClean="0"/>
          </a:p>
          <a:p>
            <a:endParaRPr lang="en-US" dirty="0"/>
          </a:p>
        </p:txBody>
      </p:sp>
      <p:sp>
        <p:nvSpPr>
          <p:cNvPr id="20" name="TextBox 19"/>
          <p:cNvSpPr txBox="1"/>
          <p:nvPr/>
        </p:nvSpPr>
        <p:spPr>
          <a:xfrm>
            <a:off x="609600" y="1542870"/>
            <a:ext cx="7772400" cy="1200329"/>
          </a:xfrm>
          <a:prstGeom prst="rect">
            <a:avLst/>
          </a:prstGeom>
          <a:solidFill>
            <a:srgbClr val="FFC000"/>
          </a:solidFill>
          <a:ln w="38100">
            <a:solidFill>
              <a:srgbClr val="FF0000"/>
            </a:solidFill>
          </a:ln>
        </p:spPr>
        <p:txBody>
          <a:bodyPr wrap="square" rtlCol="0">
            <a:spAutoFit/>
          </a:bodyPr>
          <a:lstStyle/>
          <a:p>
            <a:r>
              <a:rPr lang="en-US" b="1" dirty="0" smtClean="0"/>
              <a:t>MIs for three versions of the firmware are shown in GCSS.  A radio can only have one version of the firmware loaded. These MIs were all released without cancellation statements. What is the policy for removing cancelled or superseded MIs from GCSS-MC?</a:t>
            </a:r>
            <a:endParaRPr lang="en-US" b="1" dirty="0"/>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771774"/>
            <a:ext cx="8229600" cy="2781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TextBox 7"/>
          <p:cNvSpPr txBox="1"/>
          <p:nvPr/>
        </p:nvSpPr>
        <p:spPr>
          <a:xfrm>
            <a:off x="5638800" y="2971800"/>
            <a:ext cx="3048000" cy="381000"/>
          </a:xfrm>
          <a:prstGeom prst="rect">
            <a:avLst/>
          </a:prstGeom>
          <a:solidFill>
            <a:srgbClr val="FFC000"/>
          </a:solidFill>
          <a:ln w="38100">
            <a:solidFill>
              <a:srgbClr val="C00000"/>
            </a:solidFill>
          </a:ln>
        </p:spPr>
        <p:txBody>
          <a:bodyPr wrap="square" rtlCol="0">
            <a:spAutoFit/>
          </a:bodyPr>
          <a:lstStyle/>
          <a:p>
            <a:r>
              <a:rPr lang="en-US" b="1" dirty="0" smtClean="0"/>
              <a:t>Firmware release 6.0</a:t>
            </a:r>
            <a:endParaRPr lang="en-US" b="1" dirty="0"/>
          </a:p>
        </p:txBody>
      </p:sp>
      <p:sp>
        <p:nvSpPr>
          <p:cNvPr id="16" name="TextBox 15"/>
          <p:cNvSpPr txBox="1"/>
          <p:nvPr/>
        </p:nvSpPr>
        <p:spPr>
          <a:xfrm>
            <a:off x="5638800" y="5524500"/>
            <a:ext cx="3200400" cy="381000"/>
          </a:xfrm>
          <a:prstGeom prst="rect">
            <a:avLst/>
          </a:prstGeom>
          <a:solidFill>
            <a:srgbClr val="FFC000"/>
          </a:solidFill>
          <a:ln w="38100">
            <a:solidFill>
              <a:srgbClr val="C00000"/>
            </a:solidFill>
          </a:ln>
        </p:spPr>
        <p:txBody>
          <a:bodyPr wrap="square" rtlCol="0">
            <a:spAutoFit/>
          </a:bodyPr>
          <a:lstStyle/>
          <a:p>
            <a:r>
              <a:rPr lang="en-US" b="1" dirty="0" smtClean="0"/>
              <a:t>Firmware release 6.0.1.10</a:t>
            </a:r>
            <a:endParaRPr lang="en-US" b="1" dirty="0"/>
          </a:p>
        </p:txBody>
      </p:sp>
      <p:sp>
        <p:nvSpPr>
          <p:cNvPr id="17" name="TextBox 16"/>
          <p:cNvSpPr txBox="1"/>
          <p:nvPr/>
        </p:nvSpPr>
        <p:spPr>
          <a:xfrm>
            <a:off x="5638800" y="6172199"/>
            <a:ext cx="3200400" cy="381000"/>
          </a:xfrm>
          <a:prstGeom prst="rect">
            <a:avLst/>
          </a:prstGeom>
          <a:solidFill>
            <a:srgbClr val="FFC000"/>
          </a:solidFill>
          <a:ln w="38100">
            <a:solidFill>
              <a:srgbClr val="C00000"/>
            </a:solidFill>
          </a:ln>
        </p:spPr>
        <p:txBody>
          <a:bodyPr wrap="square" rtlCol="0">
            <a:spAutoFit/>
          </a:bodyPr>
          <a:lstStyle/>
          <a:p>
            <a:r>
              <a:rPr lang="en-US" b="1" dirty="0" smtClean="0"/>
              <a:t>Firmware release 6.0.1.9B</a:t>
            </a:r>
            <a:endParaRPr lang="en-US" b="1" dirty="0"/>
          </a:p>
        </p:txBody>
      </p:sp>
      <p:cxnSp>
        <p:nvCxnSpPr>
          <p:cNvPr id="15" name="Straight Arrow Connector 14"/>
          <p:cNvCxnSpPr/>
          <p:nvPr/>
        </p:nvCxnSpPr>
        <p:spPr>
          <a:xfrm flipH="1">
            <a:off x="3886200" y="3162300"/>
            <a:ext cx="1752600" cy="12573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7" idx="1"/>
          </p:cNvCxnSpPr>
          <p:nvPr/>
        </p:nvCxnSpPr>
        <p:spPr>
          <a:xfrm flipH="1" flipV="1">
            <a:off x="3886200" y="5029201"/>
            <a:ext cx="1752600" cy="133349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6" idx="1"/>
          </p:cNvCxnSpPr>
          <p:nvPr/>
        </p:nvCxnSpPr>
        <p:spPr>
          <a:xfrm flipH="1" flipV="1">
            <a:off x="3886200" y="4724400"/>
            <a:ext cx="1752600" cy="9906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15880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466" y="152400"/>
            <a:ext cx="7857067" cy="829733"/>
          </a:xfrm>
        </p:spPr>
        <p:txBody>
          <a:bodyPr>
            <a:normAutofit/>
          </a:bodyPr>
          <a:lstStyle/>
          <a:p>
            <a:r>
              <a:rPr lang="en-US" sz="3300" dirty="0" smtClean="0">
                <a:solidFill>
                  <a:schemeClr val="tx1"/>
                </a:solidFill>
              </a:rPr>
              <a:t>Modifications with wrong NIIN</a:t>
            </a:r>
            <a:endParaRPr lang="en-US" sz="3300" dirty="0">
              <a:solidFill>
                <a:schemeClr val="tx1"/>
              </a:solidFill>
            </a:endParaRPr>
          </a:p>
        </p:txBody>
      </p:sp>
      <p:pic>
        <p:nvPicPr>
          <p:cNvPr id="5122" name="Picture 2"/>
          <p:cNvPicPr>
            <a:picLocks noGrp="1" noChangeArrowheads="1"/>
          </p:cNvPicPr>
          <p:nvPr>
            <p:ph idx="4294967295"/>
          </p:nvPr>
        </p:nvPicPr>
        <p:blipFill>
          <a:blip r:embed="rId3" cstate="print"/>
          <a:srcRect/>
          <a:stretch>
            <a:fillRect/>
          </a:stretch>
        </p:blipFill>
        <p:spPr bwMode="auto">
          <a:xfrm>
            <a:off x="0" y="1355725"/>
            <a:ext cx="9144000" cy="4892675"/>
          </a:xfrm>
          <a:prstGeom prst="rect">
            <a:avLst/>
          </a:prstGeom>
          <a:noFill/>
          <a:ln w="9525">
            <a:noFill/>
            <a:miter lim="800000"/>
            <a:headEnd/>
            <a:tailEnd/>
          </a:ln>
        </p:spPr>
      </p:pic>
      <p:sp>
        <p:nvSpPr>
          <p:cNvPr id="5" name="TextBox 4"/>
          <p:cNvSpPr txBox="1"/>
          <p:nvPr/>
        </p:nvSpPr>
        <p:spPr>
          <a:xfrm>
            <a:off x="457200" y="6260068"/>
            <a:ext cx="1295400" cy="369332"/>
          </a:xfrm>
          <a:prstGeom prst="rect">
            <a:avLst/>
          </a:prstGeom>
          <a:solidFill>
            <a:srgbClr val="FFC000"/>
          </a:solidFill>
          <a:ln w="38100">
            <a:solidFill>
              <a:srgbClr val="C00000"/>
            </a:solidFill>
          </a:ln>
        </p:spPr>
        <p:txBody>
          <a:bodyPr wrap="square" rtlCol="0">
            <a:spAutoFit/>
          </a:bodyPr>
          <a:lstStyle/>
          <a:p>
            <a:r>
              <a:rPr lang="en-US" b="1" dirty="0" smtClean="0"/>
              <a:t>New TRAM</a:t>
            </a:r>
            <a:endParaRPr lang="en-US" b="1" dirty="0"/>
          </a:p>
        </p:txBody>
      </p:sp>
      <p:sp>
        <p:nvSpPr>
          <p:cNvPr id="6" name="TextBox 5"/>
          <p:cNvSpPr txBox="1"/>
          <p:nvPr/>
        </p:nvSpPr>
        <p:spPr>
          <a:xfrm>
            <a:off x="6172200" y="6232525"/>
            <a:ext cx="1295400" cy="369332"/>
          </a:xfrm>
          <a:prstGeom prst="rect">
            <a:avLst/>
          </a:prstGeom>
          <a:solidFill>
            <a:srgbClr val="FFC000"/>
          </a:solidFill>
          <a:ln w="38100">
            <a:solidFill>
              <a:srgbClr val="C00000"/>
            </a:solidFill>
          </a:ln>
        </p:spPr>
        <p:txBody>
          <a:bodyPr wrap="square" rtlCol="0">
            <a:spAutoFit/>
          </a:bodyPr>
          <a:lstStyle/>
          <a:p>
            <a:r>
              <a:rPr lang="en-US" b="1" dirty="0" smtClean="0"/>
              <a:t>Old TRAM</a:t>
            </a:r>
            <a:endParaRPr lang="en-US" b="1" dirty="0"/>
          </a:p>
        </p:txBody>
      </p:sp>
      <p:cxnSp>
        <p:nvCxnSpPr>
          <p:cNvPr id="9" name="Straight Arrow Connector 8"/>
          <p:cNvCxnSpPr>
            <a:stCxn id="6" idx="3"/>
          </p:cNvCxnSpPr>
          <p:nvPr/>
        </p:nvCxnSpPr>
        <p:spPr>
          <a:xfrm flipV="1">
            <a:off x="7467600" y="6192253"/>
            <a:ext cx="441158" cy="22493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6" idx="1"/>
          </p:cNvCxnSpPr>
          <p:nvPr/>
        </p:nvCxnSpPr>
        <p:spPr>
          <a:xfrm flipH="1" flipV="1">
            <a:off x="5438274" y="6144126"/>
            <a:ext cx="733926" cy="27306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81000" y="1219200"/>
            <a:ext cx="5715000" cy="646331"/>
          </a:xfrm>
          <a:prstGeom prst="rect">
            <a:avLst/>
          </a:prstGeom>
          <a:solidFill>
            <a:srgbClr val="FFC000"/>
          </a:solidFill>
          <a:ln w="38100">
            <a:solidFill>
              <a:srgbClr val="C00000"/>
            </a:solidFill>
          </a:ln>
        </p:spPr>
        <p:txBody>
          <a:bodyPr wrap="square" rtlCol="0">
            <a:spAutoFit/>
          </a:bodyPr>
          <a:lstStyle/>
          <a:p>
            <a:r>
              <a:rPr lang="en-US" b="1" dirty="0" smtClean="0"/>
              <a:t>This MI applies to the new TRAM but is only found under the old TRAM (B2567) in GCSS</a:t>
            </a:r>
            <a:endParaRPr lang="en-US" b="1" dirty="0"/>
          </a:p>
        </p:txBody>
      </p:sp>
    </p:spTree>
    <p:extLst>
      <p:ext uri="{BB962C8B-B14F-4D97-AF65-F5344CB8AC3E}">
        <p14:creationId xmlns:p14="http://schemas.microsoft.com/office/powerpoint/2010/main" val="150271026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00200"/>
            <a:ext cx="8534400" cy="4891723"/>
          </a:xfrm>
        </p:spPr>
        <p:txBody>
          <a:bodyPr>
            <a:normAutofit/>
          </a:bodyPr>
          <a:lstStyle/>
          <a:p>
            <a:r>
              <a:rPr lang="en-US" b="0" dirty="0" smtClean="0"/>
              <a:t>MI Recording instructions still reflect legacy procedures</a:t>
            </a:r>
          </a:p>
          <a:p>
            <a:pPr lvl="1"/>
            <a:r>
              <a:rPr lang="en-US" b="0" dirty="0" smtClean="0"/>
              <a:t>MI published on 31 October 2013</a:t>
            </a:r>
          </a:p>
          <a:p>
            <a:pPr lvl="2"/>
            <a:r>
              <a:rPr lang="en-US" b="0" dirty="0" smtClean="0"/>
              <a:t>“Ensure the appropriate records are updated in accordance with the current edition of TM 4700-15/1 or as specifically set forth in this instruction”</a:t>
            </a:r>
            <a:endParaRPr lang="en-US" b="0" dirty="0"/>
          </a:p>
          <a:p>
            <a:r>
              <a:rPr lang="en-US" b="0" dirty="0" smtClean="0"/>
              <a:t>MI 2000-OR/2 published on 30 August 2013</a:t>
            </a:r>
          </a:p>
          <a:p>
            <a:pPr lvl="1"/>
            <a:r>
              <a:rPr lang="en-US" b="0" dirty="0" smtClean="0"/>
              <a:t>Applies only to radio sets deployed in support of OEF</a:t>
            </a:r>
          </a:p>
          <a:p>
            <a:pPr lvl="1"/>
            <a:r>
              <a:rPr lang="en-US" b="0" dirty="0" smtClean="0"/>
              <a:t>MI associated  with </a:t>
            </a:r>
            <a:r>
              <a:rPr lang="en-US" b="0" dirty="0"/>
              <a:t>all </a:t>
            </a:r>
            <a:r>
              <a:rPr lang="en-US" b="0" dirty="0" smtClean="0"/>
              <a:t>19,129 radio sets in GCSS-MC</a:t>
            </a:r>
          </a:p>
        </p:txBody>
      </p:sp>
      <p:sp>
        <p:nvSpPr>
          <p:cNvPr id="2" name="Title 1"/>
          <p:cNvSpPr>
            <a:spLocks noGrp="1"/>
          </p:cNvSpPr>
          <p:nvPr>
            <p:ph type="title"/>
          </p:nvPr>
        </p:nvSpPr>
        <p:spPr>
          <a:xfrm>
            <a:off x="643466" y="228600"/>
            <a:ext cx="7857067" cy="829733"/>
          </a:xfrm>
        </p:spPr>
        <p:txBody>
          <a:bodyPr>
            <a:normAutofit/>
          </a:bodyPr>
          <a:lstStyle/>
          <a:p>
            <a:r>
              <a:rPr lang="en-US" sz="3300" dirty="0" smtClean="0">
                <a:solidFill>
                  <a:schemeClr val="tx1"/>
                </a:solidFill>
              </a:rPr>
              <a:t>Incorrect Recording Instructions</a:t>
            </a:r>
            <a:endParaRPr lang="en-US" sz="3300" dirty="0">
              <a:solidFill>
                <a:schemeClr val="tx1"/>
              </a:solidFill>
            </a:endParaRPr>
          </a:p>
        </p:txBody>
      </p:sp>
    </p:spTree>
    <p:extLst>
      <p:ext uri="{BB962C8B-B14F-4D97-AF65-F5344CB8AC3E}">
        <p14:creationId xmlns:p14="http://schemas.microsoft.com/office/powerpoint/2010/main" val="123670990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300" dirty="0" smtClean="0">
                <a:solidFill>
                  <a:schemeClr val="tx1"/>
                </a:solidFill>
              </a:rPr>
              <a:t>MI Parent-Child Relationship</a:t>
            </a:r>
            <a:endParaRPr lang="en-US" sz="3300" dirty="0">
              <a:solidFill>
                <a:schemeClr val="tx1"/>
              </a:solidFill>
            </a:endParaRPr>
          </a:p>
        </p:txBody>
      </p:sp>
      <p:pic>
        <p:nvPicPr>
          <p:cNvPr id="2050" name="Picture 2"/>
          <p:cNvPicPr>
            <a:picLocks noGrp="1" noChangeArrowheads="1"/>
          </p:cNvPicPr>
          <p:nvPr>
            <p:ph idx="4294967295"/>
          </p:nvPr>
        </p:nvPicPr>
        <p:blipFill>
          <a:blip r:embed="rId3" cstate="print"/>
          <a:stretch>
            <a:fillRect/>
          </a:stretch>
        </p:blipFill>
        <p:spPr bwMode="auto">
          <a:xfrm>
            <a:off x="0" y="1889125"/>
            <a:ext cx="9144000" cy="4892675"/>
          </a:xfrm>
          <a:prstGeom prst="rect">
            <a:avLst/>
          </a:prstGeom>
          <a:noFill/>
          <a:ln w="9525">
            <a:solidFill>
              <a:srgbClr val="00B0F0"/>
            </a:solidFill>
            <a:miter lim="800000"/>
            <a:headEnd/>
            <a:tailEnd/>
          </a:ln>
        </p:spPr>
      </p:pic>
      <p:sp>
        <p:nvSpPr>
          <p:cNvPr id="8" name="Rectangle 7"/>
          <p:cNvSpPr/>
          <p:nvPr/>
        </p:nvSpPr>
        <p:spPr>
          <a:xfrm>
            <a:off x="1155030" y="3673810"/>
            <a:ext cx="1909011" cy="256506"/>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143000" y="5394325"/>
            <a:ext cx="1921042" cy="252496"/>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143000" y="4937124"/>
            <a:ext cx="1921042" cy="260517"/>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19200" y="6433052"/>
            <a:ext cx="1860884" cy="224422"/>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143000" y="5687093"/>
            <a:ext cx="1921042" cy="264527"/>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Arrow Connector 13"/>
          <p:cNvCxnSpPr>
            <a:endCxn id="8" idx="3"/>
          </p:cNvCxnSpPr>
          <p:nvPr/>
        </p:nvCxnSpPr>
        <p:spPr>
          <a:xfrm flipH="1" flipV="1">
            <a:off x="3064041" y="3802063"/>
            <a:ext cx="2821946" cy="33461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9" idx="3"/>
          </p:cNvCxnSpPr>
          <p:nvPr/>
        </p:nvCxnSpPr>
        <p:spPr>
          <a:xfrm flipH="1">
            <a:off x="3064042" y="4104590"/>
            <a:ext cx="2886114" cy="141598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3" idx="1"/>
            <a:endCxn id="11" idx="3"/>
          </p:cNvCxnSpPr>
          <p:nvPr/>
        </p:nvCxnSpPr>
        <p:spPr>
          <a:xfrm flipH="1">
            <a:off x="3080084" y="4104591"/>
            <a:ext cx="2870072" cy="2440672"/>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950156" y="3781425"/>
            <a:ext cx="2057400" cy="646331"/>
          </a:xfrm>
          <a:prstGeom prst="rect">
            <a:avLst/>
          </a:prstGeom>
          <a:solidFill>
            <a:srgbClr val="FFC000"/>
          </a:solidFill>
          <a:ln w="38100">
            <a:solidFill>
              <a:srgbClr val="C00000"/>
            </a:solidFill>
          </a:ln>
        </p:spPr>
        <p:txBody>
          <a:bodyPr wrap="square" rtlCol="0">
            <a:spAutoFit/>
          </a:bodyPr>
          <a:lstStyle/>
          <a:p>
            <a:r>
              <a:rPr lang="en-US" dirty="0" smtClean="0"/>
              <a:t>MIs associated to Component</a:t>
            </a:r>
            <a:endParaRPr lang="en-US" dirty="0"/>
          </a:p>
        </p:txBody>
      </p:sp>
      <p:cxnSp>
        <p:nvCxnSpPr>
          <p:cNvPr id="26" name="Straight Arrow Connector 25"/>
          <p:cNvCxnSpPr>
            <a:endCxn id="12" idx="3"/>
          </p:cNvCxnSpPr>
          <p:nvPr/>
        </p:nvCxnSpPr>
        <p:spPr>
          <a:xfrm flipH="1" flipV="1">
            <a:off x="3064042" y="5819357"/>
            <a:ext cx="2505356" cy="5240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569397" y="5622925"/>
            <a:ext cx="2438159" cy="369332"/>
          </a:xfrm>
          <a:prstGeom prst="rect">
            <a:avLst/>
          </a:prstGeom>
          <a:solidFill>
            <a:srgbClr val="FFC000"/>
          </a:solidFill>
          <a:ln w="38100">
            <a:solidFill>
              <a:srgbClr val="C00000"/>
            </a:solidFill>
          </a:ln>
        </p:spPr>
        <p:txBody>
          <a:bodyPr wrap="square" rtlCol="0">
            <a:spAutoFit/>
          </a:bodyPr>
          <a:lstStyle/>
          <a:p>
            <a:r>
              <a:rPr lang="en-US" dirty="0" smtClean="0"/>
              <a:t>MI associated to PEI</a:t>
            </a:r>
            <a:endParaRPr lang="en-US" dirty="0"/>
          </a:p>
        </p:txBody>
      </p:sp>
      <p:sp>
        <p:nvSpPr>
          <p:cNvPr id="15" name="TextBox 14"/>
          <p:cNvSpPr txBox="1"/>
          <p:nvPr/>
        </p:nvSpPr>
        <p:spPr>
          <a:xfrm>
            <a:off x="762000" y="1170760"/>
            <a:ext cx="7924800" cy="1200329"/>
          </a:xfrm>
          <a:prstGeom prst="rect">
            <a:avLst/>
          </a:prstGeom>
          <a:solidFill>
            <a:srgbClr val="FFC000"/>
          </a:solidFill>
          <a:ln w="38100">
            <a:solidFill>
              <a:srgbClr val="C00000"/>
            </a:solidFill>
          </a:ln>
        </p:spPr>
        <p:txBody>
          <a:bodyPr wrap="square" rtlCol="0">
            <a:spAutoFit/>
          </a:bodyPr>
          <a:lstStyle/>
          <a:p>
            <a:r>
              <a:rPr lang="en-US" dirty="0" smtClean="0"/>
              <a:t>The same MI is accounted for 5 times in this configuration, 4 times for the individual DAGRs that the modification is applied to and 1 time for the PEI.  The instance associated to the PEI tells us nothing because we don’t know which DAGR it refers to.</a:t>
            </a:r>
            <a:endParaRPr lang="en-US" dirty="0"/>
          </a:p>
        </p:txBody>
      </p:sp>
      <p:cxnSp>
        <p:nvCxnSpPr>
          <p:cNvPr id="16" name="Straight Arrow Connector 15"/>
          <p:cNvCxnSpPr>
            <a:stCxn id="23" idx="1"/>
            <a:endCxn id="10" idx="3"/>
          </p:cNvCxnSpPr>
          <p:nvPr/>
        </p:nvCxnSpPr>
        <p:spPr>
          <a:xfrm flipH="1">
            <a:off x="3064042" y="4104591"/>
            <a:ext cx="2886114" cy="962792"/>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567875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651" y="114304"/>
            <a:ext cx="7578514" cy="1038225"/>
          </a:xfrm>
        </p:spPr>
        <p:txBody>
          <a:bodyPr>
            <a:normAutofit fontScale="90000"/>
          </a:bodyPr>
          <a:lstStyle/>
          <a:p>
            <a:r>
              <a:rPr lang="en-US" sz="3600" dirty="0" smtClean="0"/>
              <a:t>Centralized </a:t>
            </a:r>
            <a:r>
              <a:rPr lang="en-US" sz="3600" dirty="0"/>
              <a:t>Modification Control </a:t>
            </a:r>
            <a:r>
              <a:rPr lang="en-US" sz="3600" dirty="0" smtClean="0"/>
              <a:t>Records</a:t>
            </a:r>
            <a:endParaRPr lang="en-US" sz="3600" dirty="0"/>
          </a:p>
        </p:txBody>
      </p:sp>
      <p:sp>
        <p:nvSpPr>
          <p:cNvPr id="3" name="Content Placeholder 2"/>
          <p:cNvSpPr>
            <a:spLocks noGrp="1"/>
          </p:cNvSpPr>
          <p:nvPr>
            <p:ph idx="1"/>
          </p:nvPr>
        </p:nvSpPr>
        <p:spPr>
          <a:xfrm>
            <a:off x="330200" y="1600200"/>
            <a:ext cx="8483600" cy="4968875"/>
          </a:xfrm>
        </p:spPr>
        <p:txBody>
          <a:bodyPr>
            <a:normAutofit/>
          </a:bodyPr>
          <a:lstStyle/>
          <a:p>
            <a:r>
              <a:rPr lang="en-US" sz="2800" dirty="0"/>
              <a:t>Modification </a:t>
            </a:r>
            <a:r>
              <a:rPr lang="en-US" sz="2800" dirty="0" smtClean="0"/>
              <a:t>Instructions not in the IB</a:t>
            </a:r>
          </a:p>
          <a:p>
            <a:pPr lvl="1"/>
            <a:r>
              <a:rPr lang="en-US" sz="2400" dirty="0" smtClean="0"/>
              <a:t>Manually track using GCSS-MC </a:t>
            </a:r>
            <a:r>
              <a:rPr lang="en-US" sz="2400" dirty="0"/>
              <a:t>Modification </a:t>
            </a:r>
            <a:r>
              <a:rPr lang="en-US" sz="2400" dirty="0" smtClean="0"/>
              <a:t>Instruction report format until </a:t>
            </a:r>
            <a:r>
              <a:rPr lang="en-US" sz="2400" dirty="0"/>
              <a:t>Modification </a:t>
            </a:r>
            <a:r>
              <a:rPr lang="en-US" sz="2400" dirty="0" smtClean="0"/>
              <a:t>Instruction loaded in IB</a:t>
            </a:r>
          </a:p>
          <a:p>
            <a:pPr lvl="1"/>
            <a:r>
              <a:rPr lang="en-US" sz="2400" dirty="0" smtClean="0"/>
              <a:t>Applies to EKMS (COMSEC) mods w/o published </a:t>
            </a:r>
            <a:r>
              <a:rPr lang="en-US" sz="2400" dirty="0"/>
              <a:t>Modification </a:t>
            </a:r>
            <a:r>
              <a:rPr lang="en-US" sz="2400" dirty="0" smtClean="0"/>
              <a:t>Instruction</a:t>
            </a:r>
            <a:endParaRPr lang="en-US" sz="2000" dirty="0">
              <a:cs typeface="Arial" pitchFamily="34" charset="0"/>
            </a:endParaRPr>
          </a:p>
          <a:p>
            <a:r>
              <a:rPr lang="en-US" sz="2800" dirty="0">
                <a:cs typeface="Arial" pitchFamily="34" charset="0"/>
              </a:rPr>
              <a:t>Modification </a:t>
            </a:r>
            <a:r>
              <a:rPr lang="en-US" sz="2800" dirty="0" smtClean="0">
                <a:cs typeface="Arial" pitchFamily="34" charset="0"/>
              </a:rPr>
              <a:t>Instruction discrepancies</a:t>
            </a:r>
          </a:p>
          <a:p>
            <a:pPr lvl="1"/>
            <a:r>
              <a:rPr lang="en-US" sz="2400" dirty="0" smtClean="0">
                <a:cs typeface="Arial" pitchFamily="34" charset="0"/>
              </a:rPr>
              <a:t>Submit NAVMC 10772</a:t>
            </a:r>
          </a:p>
          <a:p>
            <a:pPr lvl="1"/>
            <a:r>
              <a:rPr lang="en-US" sz="2400" dirty="0" smtClean="0">
                <a:cs typeface="Arial" pitchFamily="34" charset="0"/>
              </a:rPr>
              <a:t>Incorrect Parent-Child Relationships</a:t>
            </a:r>
          </a:p>
          <a:p>
            <a:pPr lvl="1"/>
            <a:r>
              <a:rPr lang="en-US" sz="2400" dirty="0" smtClean="0">
                <a:cs typeface="Arial" pitchFamily="34" charset="0"/>
              </a:rPr>
              <a:t>Do not Expire (or Retire) Modifications</a:t>
            </a:r>
          </a:p>
          <a:p>
            <a:pPr lvl="1"/>
            <a:r>
              <a:rPr lang="en-US" sz="2400" dirty="0" smtClean="0">
                <a:cs typeface="Arial" pitchFamily="34" charset="0"/>
              </a:rPr>
              <a:t>Do not manually add (create) Modifications in </a:t>
            </a:r>
            <a:r>
              <a:rPr lang="en-US" sz="2400" dirty="0" err="1" smtClean="0">
                <a:cs typeface="Arial" pitchFamily="34" charset="0"/>
              </a:rPr>
              <a:t>IB</a:t>
            </a:r>
            <a:endParaRPr lang="en-US" sz="2400" dirty="0">
              <a:cs typeface="Arial" pitchFamily="34" charset="0"/>
            </a:endParaRPr>
          </a:p>
          <a:p>
            <a:pPr lvl="1">
              <a:buFont typeface="Wingdings" pitchFamily="2" charset="2"/>
              <a:buChar char="Ø"/>
              <a:defRPr/>
            </a:pPr>
            <a:endParaRPr lang="en-US" sz="2400" dirty="0" smtClean="0">
              <a:cs typeface="Arial" pitchFamily="34" charset="0"/>
            </a:endParaRPr>
          </a:p>
          <a:p>
            <a:pPr lvl="1">
              <a:buFont typeface="Wingdings" pitchFamily="2" charset="2"/>
              <a:buChar char="Ø"/>
              <a:defRPr/>
            </a:pPr>
            <a:endParaRPr lang="en-US" sz="2800" dirty="0"/>
          </a:p>
        </p:txBody>
      </p:sp>
      <p:sp>
        <p:nvSpPr>
          <p:cNvPr id="4" name="Slide Number Placeholder 3"/>
          <p:cNvSpPr>
            <a:spLocks noGrp="1"/>
          </p:cNvSpPr>
          <p:nvPr>
            <p:ph type="sldNum" sz="quarter" idx="10"/>
          </p:nvPr>
        </p:nvSpPr>
        <p:spPr/>
        <p:txBody>
          <a:bodyPr/>
          <a:lstStyle/>
          <a:p>
            <a:fld id="{FEDCB765-0A77-4B4A-91E7-B32DA5E9E86B}" type="slidenum">
              <a:rPr lang="en-US" smtClean="0">
                <a:solidFill>
                  <a:prstClr val="black"/>
                </a:solidFill>
              </a:rPr>
              <a:pPr/>
              <a:t>54</a:t>
            </a:fld>
            <a:endParaRPr lang="en-US" dirty="0">
              <a:solidFill>
                <a:prstClr val="black"/>
              </a:solidFill>
            </a:endParaRPr>
          </a:p>
        </p:txBody>
      </p:sp>
    </p:spTree>
    <p:extLst>
      <p:ext uri="{BB962C8B-B14F-4D97-AF65-F5344CB8AC3E}">
        <p14:creationId xmlns:p14="http://schemas.microsoft.com/office/powerpoint/2010/main" val="373637148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35386" y="1628931"/>
            <a:ext cx="7803880" cy="4465003"/>
          </a:xfrm>
        </p:spPr>
        <p:txBody>
          <a:bodyPr/>
          <a:lstStyle/>
          <a:p>
            <a:pPr>
              <a:spcBef>
                <a:spcPts val="0"/>
              </a:spcBef>
              <a:spcAft>
                <a:spcPts val="600"/>
              </a:spcAft>
            </a:pPr>
            <a:r>
              <a:rPr lang="en-US" sz="2800" b="0" dirty="0" smtClean="0"/>
              <a:t>Definition and Purpose</a:t>
            </a:r>
          </a:p>
          <a:p>
            <a:pPr>
              <a:spcBef>
                <a:spcPts val="0"/>
              </a:spcBef>
              <a:spcAft>
                <a:spcPts val="600"/>
              </a:spcAft>
            </a:pPr>
            <a:r>
              <a:rPr lang="en-US" sz="2800" b="0" dirty="0" smtClean="0"/>
              <a:t>Source</a:t>
            </a:r>
          </a:p>
          <a:p>
            <a:pPr>
              <a:spcBef>
                <a:spcPts val="0"/>
              </a:spcBef>
              <a:spcAft>
                <a:spcPts val="600"/>
              </a:spcAft>
            </a:pPr>
            <a:r>
              <a:rPr lang="en-US" sz="2800" b="0" dirty="0" smtClean="0"/>
              <a:t>Categories</a:t>
            </a:r>
          </a:p>
          <a:p>
            <a:pPr>
              <a:spcBef>
                <a:spcPts val="0"/>
              </a:spcBef>
              <a:spcAft>
                <a:spcPts val="600"/>
              </a:spcAft>
            </a:pPr>
            <a:r>
              <a:rPr lang="en-US" sz="2800" b="0" dirty="0" smtClean="0"/>
              <a:t>Responsibilities</a:t>
            </a:r>
          </a:p>
          <a:p>
            <a:pPr>
              <a:spcBef>
                <a:spcPts val="0"/>
              </a:spcBef>
              <a:spcAft>
                <a:spcPts val="600"/>
              </a:spcAft>
            </a:pPr>
            <a:r>
              <a:rPr lang="en-US" sz="2800" b="0" dirty="0" smtClean="0"/>
              <a:t>Initial Receipt of Equipment</a:t>
            </a:r>
          </a:p>
          <a:p>
            <a:pPr>
              <a:spcBef>
                <a:spcPts val="0"/>
              </a:spcBef>
              <a:spcAft>
                <a:spcPts val="600"/>
              </a:spcAft>
            </a:pPr>
            <a:r>
              <a:rPr lang="en-US" sz="2800" b="0" dirty="0" smtClean="0"/>
              <a:t>New Modification </a:t>
            </a:r>
            <a:r>
              <a:rPr lang="en-US" sz="2800" b="0" dirty="0" smtClean="0"/>
              <a:t>Instructions</a:t>
            </a:r>
          </a:p>
          <a:p>
            <a:pPr>
              <a:spcBef>
                <a:spcPts val="0"/>
              </a:spcBef>
              <a:spcAft>
                <a:spcPts val="600"/>
              </a:spcAft>
            </a:pPr>
            <a:r>
              <a:rPr lang="en-US" sz="2800" b="0" dirty="0"/>
              <a:t>Modification Instruction </a:t>
            </a:r>
            <a:r>
              <a:rPr lang="en-US" sz="2800" b="0" dirty="0" smtClean="0"/>
              <a:t>Report</a:t>
            </a:r>
            <a:endParaRPr lang="en-US" sz="2800" b="0" dirty="0" smtClean="0"/>
          </a:p>
          <a:p>
            <a:pPr>
              <a:spcBef>
                <a:spcPts val="0"/>
              </a:spcBef>
              <a:spcAft>
                <a:spcPts val="600"/>
              </a:spcAft>
            </a:pPr>
            <a:r>
              <a:rPr lang="en-US" sz="2800" b="0" dirty="0" smtClean="0"/>
              <a:t>Advanced </a:t>
            </a:r>
            <a:r>
              <a:rPr lang="en-US" sz="2800" b="0" dirty="0"/>
              <a:t>Modification </a:t>
            </a:r>
            <a:r>
              <a:rPr lang="en-US" sz="2800" b="0" dirty="0" smtClean="0"/>
              <a:t>Instructions Search</a:t>
            </a:r>
          </a:p>
          <a:p>
            <a:pPr>
              <a:spcBef>
                <a:spcPts val="0"/>
              </a:spcBef>
              <a:spcAft>
                <a:spcPts val="600"/>
              </a:spcAft>
            </a:pPr>
            <a:r>
              <a:rPr lang="en-US" sz="2800" b="0" dirty="0" smtClean="0"/>
              <a:t>Trends &amp; Issues</a:t>
            </a:r>
          </a:p>
          <a:p>
            <a:endParaRPr lang="en-US" dirty="0"/>
          </a:p>
        </p:txBody>
      </p:sp>
      <p:sp>
        <p:nvSpPr>
          <p:cNvPr id="3" name="Title 2"/>
          <p:cNvSpPr>
            <a:spLocks noGrp="1"/>
          </p:cNvSpPr>
          <p:nvPr>
            <p:ph type="title"/>
          </p:nvPr>
        </p:nvSpPr>
        <p:spPr/>
        <p:txBody>
          <a:bodyPr>
            <a:normAutofit/>
          </a:bodyPr>
          <a:lstStyle/>
          <a:p>
            <a:r>
              <a:rPr lang="en-US" sz="3300" dirty="0" smtClean="0">
                <a:solidFill>
                  <a:schemeClr val="tx1"/>
                </a:solidFill>
              </a:rPr>
              <a:t>Summary</a:t>
            </a:r>
            <a:endParaRPr lang="en-US" sz="3300" dirty="0">
              <a:solidFill>
                <a:schemeClr val="tx1"/>
              </a:solidFill>
            </a:endParaRPr>
          </a:p>
        </p:txBody>
      </p:sp>
    </p:spTree>
    <p:extLst>
      <p:ext uri="{BB962C8B-B14F-4D97-AF65-F5344CB8AC3E}">
        <p14:creationId xmlns:p14="http://schemas.microsoft.com/office/powerpoint/2010/main" val="63868923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kern="0" dirty="0" smtClean="0">
                <a:solidFill>
                  <a:schemeClr val="tx1"/>
                </a:solidFill>
              </a:rPr>
              <a:t>Modifications</a:t>
            </a:r>
            <a:endParaRPr lang="en-US" kern="0" dirty="0">
              <a:solidFill>
                <a:schemeClr val="tx1"/>
              </a:solidFill>
            </a:endParaRPr>
          </a:p>
        </p:txBody>
      </p:sp>
    </p:spTree>
    <p:extLst>
      <p:ext uri="{BB962C8B-B14F-4D97-AF65-F5344CB8AC3E}">
        <p14:creationId xmlns:p14="http://schemas.microsoft.com/office/powerpoint/2010/main" val="4191110137"/>
      </p:ext>
    </p:extLst>
  </p:cSld>
  <p:clrMapOvr>
    <a:masterClrMapping/>
  </p:clrMapOvr>
  <p:transition spd="slow"/>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8.0&quot;&gt;&lt;object type=&quot;1&quot; unique_id=&quot;10001&quot;&gt;&lt;object type=&quot;2&quot; unique_id=&quot;10002&quot;&gt;&lt;object type=&quot;3&quot; unique_id=&quot;10003&quot;&gt;&lt;property id=&quot;20148&quot; value=&quot;5&quot;/&gt;&lt;property id=&quot;20300&quot; value=&quot;Slide 1 - &amp;quot;Materiel Readiness Training Cell (MRTC)&amp;quot;&quot;/&gt;&lt;property id=&quot;20307&quot; value=&quot;256&quot;/&gt;&lt;/object&gt;&lt;object type=&quot;3&quot; unique_id=&quot;10004&quot;&gt;&lt;property id=&quot;20148&quot; value=&quot;5&quot;/&gt;&lt;property id=&quot;20300&quot; value=&quot;Slide 2 - &amp;quot;Overview&amp;quot;&quot;/&gt;&lt;property id=&quot;20307&quot; value=&quot;258&quot;/&gt;&lt;/object&gt;&lt;object type=&quot;3&quot; unique_id=&quot;177538&quot;&gt;&lt;property id=&quot;20148&quot; value=&quot;5&quot;/&gt;&lt;property id=&quot;20300&quot; value=&quot;Slide 3 - &amp;quot;Topics&amp;quot;&quot;/&gt;&lt;property id=&quot;20307&quot; value=&quot;488&quot;/&gt;&lt;/object&gt;&lt;object type=&quot;3&quot; unique_id=&quot;177539&quot;&gt;&lt;property id=&quot;20148&quot; value=&quot;5&quot;/&gt;&lt;property id=&quot;20300&quot; value=&quot;Slide 4 - &amp;quot;Modification Instructions&amp;quot;&quot;/&gt;&lt;property id=&quot;20307&quot; value=&quot;521&quot;/&gt;&lt;/object&gt;&lt;object type=&quot;3&quot; unique_id=&quot;177540&quot;&gt;&lt;property id=&quot;20148&quot; value=&quot;5&quot;/&gt;&lt;property id=&quot;20300&quot; value=&quot;Slide 5 - &amp;quot; Definition of Modifications &amp;quot;&quot;/&gt;&lt;property id=&quot;20307&quot; value=&quot;480&quot;/&gt;&lt;/object&gt;&lt;object type=&quot;3&quot; unique_id=&quot;177541&quot;&gt;&lt;property id=&quot;20148&quot; value=&quot;5&quot;/&gt;&lt;property id=&quot;20300&quot; value=&quot;Slide 6 - &amp;quot; Purpose for Modifications &amp;quot;&quot;/&gt;&lt;property id=&quot;20307&quot; value=&quot;515&quot;/&gt;&lt;/object&gt;&lt;object type=&quot;3&quot; unique_id=&quot;177542&quot;&gt;&lt;property id=&quot;20148&quot; value=&quot;5&quot;/&gt;&lt;property id=&quot;20300&quot; value=&quot;Slide 7 - &amp;quot;Modification Example LAV-25 Gunners Blast Shield&amp;quot;&quot;/&gt;&lt;property id=&quot;20307&quot; value=&quot;512&quot;/&gt;&lt;/object&gt;&lt;object type=&quot;3&quot; unique_id=&quot;177543&quot;&gt;&lt;property id=&quot;20148&quot; value=&quot;5&quot;/&gt;&lt;property id=&quot;20300&quot; value=&quot;Slide 8 - &amp;quot;Modification Instructions&amp;quot;&quot;/&gt;&lt;property id=&quot;20307&quot; value=&quot;528&quot;/&gt;&lt;/object&gt;&lt;object type=&quot;3&quot; unique_id=&quot;177544&quot;&gt;&lt;property id=&quot;20148&quot; value=&quot;5&quot;/&gt;&lt;property id=&quot;20300&quot; value=&quot;Slide 9 - &amp;quot;Where do they come from?&amp;quot;&quot;/&gt;&lt;property id=&quot;20307&quot; value=&quot;489&quot;/&gt;&lt;/object&gt;&lt;object type=&quot;3&quot; unique_id=&quot;177545&quot;&gt;&lt;property id=&quot;20148&quot; value=&quot;5&quot;/&gt;&lt;property id=&quot;20300&quot; value=&quot;Slide 10 - &amp;quot;Modification Instructions&amp;quot;&quot;/&gt;&lt;property id=&quot;20307&quot; value=&quot;527&quot;/&gt;&lt;/object&gt;&lt;object type=&quot;3&quot; unique_id=&quot;177546&quot;&gt;&lt;property id=&quot;20148&quot; value=&quot;5&quot;/&gt;&lt;property id=&quot;20300&quot; value=&quot;Slide 11 - &amp;quot;Categories&amp;quot;&quot;/&gt;&lt;property id=&quot;20307&quot; value=&quot;483&quot;/&gt;&lt;/object&gt;&lt;object type=&quot;3&quot; unique_id=&quot;177547&quot;&gt;&lt;property id=&quot;20148&quot; value=&quot;5&quot;/&gt;&lt;property id=&quot;20300&quot; value=&quot;Slide 12 - &amp;quot;Categories&amp;quot;&quot;/&gt;&lt;property id=&quot;20307&quot; value=&quot;484&quot;/&gt;&lt;/object&gt;&lt;object type=&quot;3&quot; unique_id=&quot;177548&quot;&gt;&lt;property id=&quot;20148&quot; value=&quot;5&quot;/&gt;&lt;property id=&quot;20300&quot; value=&quot;Slide 13 - &amp;quot;Categories&amp;quot;&quot;/&gt;&lt;property id=&quot;20307&quot; value=&quot;485&quot;/&gt;&lt;/object&gt;&lt;object type=&quot;3&quot; unique_id=&quot;177549&quot;&gt;&lt;property id=&quot;20148&quot; value=&quot;5&quot;/&gt;&lt;property id=&quot;20300&quot; value=&quot;Slide 14 - &amp;quot;Categories&amp;quot;&quot;/&gt;&lt;property id=&quot;20307&quot; value=&quot;486&quot;/&gt;&lt;/object&gt;&lt;object type=&quot;3&quot; unique_id=&quot;177550&quot;&gt;&lt;property id=&quot;20148&quot; value=&quot;5&quot;/&gt;&lt;property id=&quot;20300&quot; value=&quot;Slide 15 - &amp;quot;Responsibilities&amp;quot;&quot;/&gt;&lt;property id=&quot;20307&quot; value=&quot;478&quot;/&gt;&lt;/object&gt;&lt;object type=&quot;3&quot; unique_id=&quot;177551&quot;&gt;&lt;property id=&quot;20148&quot; value=&quot;5&quot;/&gt;&lt;property id=&quot;20300&quot; value=&quot;Slide 16 - &amp;quot;Pulling a Modification Instructions Report&amp;quot;&quot;/&gt;&lt;property id=&quot;20307&quot; value=&quot;517&quot;/&gt;&lt;/object&gt;&lt;object type=&quot;3&quot; unique_id=&quot;177552&quot;&gt;&lt;property id=&quot;20148&quot; value=&quot;5&quot;/&gt;&lt;property id=&quot;20300&quot; value=&quot;Slide 17 - &amp;quot;Pulling a Modification Instructions Report&amp;quot;&quot;/&gt;&lt;property id=&quot;20307&quot; value=&quot;518&quot;/&gt;&lt;/object&gt;&lt;object type=&quot;3&quot; unique_id=&quot;177553&quot;&gt;&lt;property id=&quot;20148&quot; value=&quot;5&quot;/&gt;&lt;property id=&quot;20300&quot; value=&quot;Slide 18 - &amp;quot;Pulling a Modification Instructions Report&amp;quot;&quot;/&gt;&lt;property id=&quot;20307&quot; value=&quot;519&quot;/&gt;&lt;/object&gt;&lt;object type=&quot;3&quot; unique_id=&quot;177554&quot;&gt;&lt;property id=&quot;20148&quot; value=&quot;5&quot;/&gt;&lt;property id=&quot;20300&quot; value=&quot;Slide 19 - &amp;quot;Centralized Modification Control Records&amp;quot;&quot;/&gt;&lt;property id=&quot;20307&quot; value=&quot;520&quot;/&gt;&lt;/object&gt;&lt;object type=&quot;3&quot; unique_id=&quot;177555&quot;&gt;&lt;property id=&quot;20148&quot; value=&quot;5&quot;/&gt;&lt;property id=&quot;20300&quot; value=&quot;Slide 20 - &amp;quot;Modification Instructions&amp;quot;&quot;/&gt;&lt;property id=&quot;20307&quot; value=&quot;530&quot;/&gt;&lt;/object&gt;&lt;object type=&quot;3&quot; unique_id=&quot;177556&quot;&gt;&lt;property id=&quot;20148&quot; value=&quot;5&quot;/&gt;&lt;property id=&quot;20300&quot; value=&quot;Slide 21 - &amp;quot;Initial Receipt of Equipment&amp;quot;&quot;/&gt;&lt;property id=&quot;20307&quot; value=&quot;495&quot;/&gt;&lt;/object&gt;&lt;object type=&quot;3&quot; unique_id=&quot;177557&quot;&gt;&lt;property id=&quot;20148&quot; value=&quot;5&quot;/&gt;&lt;property id=&quot;20300&quot; value=&quot;Slide 22 - &amp;quot;Initial Receipt of Equipment&amp;quot;&quot;/&gt;&lt;property id=&quot;20307&quot; value=&quot;492&quot;/&gt;&lt;/object&gt;&lt;object type=&quot;3&quot; unique_id=&quot;177558&quot;&gt;&lt;property id=&quot;20148&quot; value=&quot;5&quot;/&gt;&lt;property id=&quot;20300&quot; value=&quot;Slide 23 - &amp;quot;Modification Instructions&amp;quot;&quot;/&gt;&lt;property id=&quot;20307&quot; value=&quot;529&quot;/&gt;&lt;/object&gt;&lt;object type=&quot;3&quot; unique_id=&quot;177559&quot;&gt;&lt;property id=&quot;20148&quot; value=&quot;5&quot;/&gt;&lt;property id=&quot;20300&quot; value=&quot;Slide 24 - &amp;quot;New Modification Instructions &amp;quot;&quot;/&gt;&lt;property id=&quot;20307&quot; value=&quot;501&quot;/&gt;&lt;/object&gt;&lt;object type=&quot;3&quot; unique_id=&quot;177560&quot;&gt;&lt;property id=&quot;20148&quot; value=&quot;5&quot;/&gt;&lt;property id=&quot;20300&quot; value=&quot;Slide 25 - &amp;quot;New Modification Instructions&amp;quot;&quot;/&gt;&lt;property id=&quot;20307&quot; value=&quot;444&quot;/&gt;&lt;/object&gt;&lt;object type=&quot;3&quot; unique_id=&quot;177561&quot;&gt;&lt;property id=&quot;20148&quot; value=&quot;5&quot;/&gt;&lt;property id=&quot;20300&quot; value=&quot;Slide 26 - &amp;quot;New Modification Instructions&amp;quot;&quot;/&gt;&lt;property id=&quot;20307&quot; value=&quot;445&quot;/&gt;&lt;/object&gt;&lt;object type=&quot;3&quot; unique_id=&quot;177562&quot;&gt;&lt;property id=&quot;20148&quot; value=&quot;5&quot;/&gt;&lt;property id=&quot;20300&quot; value=&quot;Slide 27 - &amp;quot;Practical Application&amp;quot;&quot;/&gt;&lt;property id=&quot;20307&quot; value=&quot;500&quot;/&gt;&lt;/object&gt;&lt;object type=&quot;3&quot; unique_id=&quot;177563&quot;&gt;&lt;property id=&quot;20148&quot; value=&quot;5&quot;/&gt;&lt;property id=&quot;20300&quot; value=&quot;Slide 28 - &amp;quot;Modification Instructions&amp;quot;&quot;/&gt;&lt;property id=&quot;20307&quot; value=&quot;531&quot;/&gt;&lt;/object&gt;&lt;object type=&quot;3&quot; unique_id=&quot;177564&quot;&gt;&lt;property id=&quot;20148&quot; value=&quot;5&quot;/&gt;&lt;property id=&quot;20300&quot; value=&quot;Slide 29 - &amp;quot;Advanced Search&amp;quot;&quot;/&gt;&lt;property id=&quot;20307&quot; value=&quot;452&quot;/&gt;&lt;/object&gt;&lt;object type=&quot;3&quot; unique_id=&quot;177565&quot;&gt;&lt;property id=&quot;20148&quot; value=&quot;5&quot;/&gt;&lt;property id=&quot;20300&quot; value=&quot;Slide 30 - &amp;quot;Advanced Search&amp;quot;&quot;/&gt;&lt;property id=&quot;20307&quot; value=&quot;453&quot;/&gt;&lt;/object&gt;&lt;object type=&quot;3&quot; unique_id=&quot;177566&quot;&gt;&lt;property id=&quot;20148&quot; value=&quot;5&quot;/&gt;&lt;property id=&quot;20300&quot; value=&quot;Slide 31 - &amp;quot;Advanced Search&amp;quot;&quot;/&gt;&lt;property id=&quot;20307&quot; value=&quot;454&quot;/&gt;&lt;/object&gt;&lt;object type=&quot;3&quot; unique_id=&quot;177567&quot;&gt;&lt;property id=&quot;20148&quot; value=&quot;5&quot;/&gt;&lt;property id=&quot;20300&quot; value=&quot;Slide 32 - &amp;quot;Advanced Search&amp;quot;&quot;/&gt;&lt;property id=&quot;20307&quot; value=&quot;455&quot;/&gt;&lt;/object&gt;&lt;object type=&quot;3&quot; unique_id=&quot;177568&quot;&gt;&lt;property id=&quot;20148&quot; value=&quot;5&quot;/&gt;&lt;property id=&quot;20300&quot; value=&quot;Slide 33 - &amp;quot;Advanced Search&amp;quot;&quot;/&gt;&lt;property id=&quot;20307&quot; value=&quot;456&quot;/&gt;&lt;/object&gt;&lt;object type=&quot;3&quot; unique_id=&quot;177569&quot;&gt;&lt;property id=&quot;20148&quot; value=&quot;5&quot;/&gt;&lt;property id=&quot;20300&quot; value=&quot;Slide 34 - &amp;quot;Advanced Search&amp;quot;&quot;/&gt;&lt;property id=&quot;20307&quot; value=&quot;460&quot;/&gt;&lt;/object&gt;&lt;object type=&quot;3&quot; unique_id=&quot;177570&quot;&gt;&lt;property id=&quot;20148&quot; value=&quot;5&quot;/&gt;&lt;property id=&quot;20300&quot; value=&quot;Slide 35 - &amp;quot;Advanced Search&amp;quot;&quot;/&gt;&lt;property id=&quot;20307&quot; value=&quot;461&quot;/&gt;&lt;/object&gt;&lt;object type=&quot;3&quot; unique_id=&quot;177571&quot;&gt;&lt;property id=&quot;20148&quot; value=&quot;5&quot;/&gt;&lt;property id=&quot;20300&quot; value=&quot;Slide 36 - &amp;quot;Advanced Search&amp;quot;&quot;/&gt;&lt;property id=&quot;20307&quot; value=&quot;462&quot;/&gt;&lt;/object&gt;&lt;object type=&quot;3&quot; unique_id=&quot;177572&quot;&gt;&lt;property id=&quot;20148&quot; value=&quot;5&quot;/&gt;&lt;property id=&quot;20300&quot; value=&quot;Slide 37 - &amp;quot;Modification Instructions&amp;quot;&quot;/&gt;&lt;property id=&quot;20307&quot; value=&quot;532&quot;/&gt;&lt;/object&gt;&lt;object type=&quot;3&quot; unique_id=&quot;177573&quot;&gt;&lt;property id=&quot;20148&quot; value=&quot;5&quot;/&gt;&lt;property id=&quot;20300&quot; value=&quot;Slide 38 - &amp;quot;Modification Trends &amp;quot;&quot;/&gt;&lt;property id=&quot;20307&quot; value=&quot;464&quot;/&gt;&lt;/object&gt;&lt;object type=&quot;3&quot; unique_id=&quot;177574&quot;&gt;&lt;property id=&quot;20148&quot; value=&quot;5&quot;/&gt;&lt;property id=&quot;20300&quot; value=&quot;Slide 39 - &amp;quot;Creating Local  Modification Instructions&amp;quot;&quot;/&gt;&lt;property id=&quot;20307&quot; value=&quot;465&quot;/&gt;&lt;/object&gt;&lt;object type=&quot;3&quot; unique_id=&quot;177575&quot;&gt;&lt;property id=&quot;20148&quot; value=&quot;5&quot;/&gt;&lt;property id=&quot;20300&quot; value=&quot;Slide 40 - &amp;quot;MI Parent-Child Relationship&amp;quot;&quot;/&gt;&lt;property id=&quot;20307&quot; value=&quot;466&quot;/&gt;&lt;/object&gt;&lt;object type=&quot;3&quot; unique_id=&quot;177576&quot;&gt;&lt;property id=&quot;20148&quot; value=&quot;5&quot;/&gt;&lt;property id=&quot;20300&quot; value=&quot;Slide 41 - &amp;quot;Correcting Locally-Created  Modification Instructions&amp;quot;&quot;/&gt;&lt;property id=&quot;20307&quot; value=&quot;468&quot;/&gt;&lt;/object&gt;&lt;object type=&quot;3&quot; unique_id=&quot;177577&quot;&gt;&lt;property id=&quot;20148&quot; value=&quot;5&quot;/&gt;&lt;property id=&quot;20300&quot; value=&quot;Slide 42 - &amp;quot;Modification Instructions Issues&amp;quot;&quot;/&gt;&lt;property id=&quot;20307&quot; value=&quot;469&quot;/&gt;&lt;/object&gt;&lt;object type=&quot;3&quot; unique_id=&quot;177578&quot;&gt;&lt;property id=&quot;20148&quot; value=&quot;5&quot;/&gt;&lt;property id=&quot;20300&quot; value=&quot;Slide 43 - &amp;quot;Short Title and PCN not Changed&amp;quot;&quot;/&gt;&lt;property id=&quot;20307&quot; value=&quot;470&quot;/&gt;&lt;/object&gt;&lt;object type=&quot;3&quot; unique_id=&quot;177579&quot;&gt;&lt;property id=&quot;20148&quot; value=&quot;5&quot;/&gt;&lt;property id=&quot;20300&quot; value=&quot;Slide 44 - &amp;quot;Effect in GCSS-MC&amp;quot;&quot;/&gt;&lt;property id=&quot;20307&quot; value=&quot;471&quot;/&gt;&lt;/object&gt;&lt;object type=&quot;3&quot; unique_id=&quot;177580&quot;&gt;&lt;property id=&quot;20148&quot; value=&quot;5&quot;/&gt;&lt;property id=&quot;20300&quot; value=&quot;Slide 45 - &amp;quot;Modification Cancellation&amp;quot;&quot;/&gt;&lt;property id=&quot;20307&quot; value=&quot;472&quot;/&gt;&lt;/object&gt;&lt;object type=&quot;3&quot; unique_id=&quot;177581&quot;&gt;&lt;property id=&quot;20148&quot; value=&quot;5&quot;/&gt;&lt;property id=&quot;20300&quot; value=&quot;Slide 46 - &amp;quot;Modification Cancellation&amp;quot;&quot;/&gt;&lt;property id=&quot;20307&quot; value=&quot;473&quot;/&gt;&lt;/object&gt;&lt;object type=&quot;3&quot; unique_id=&quot;177582&quot;&gt;&lt;property id=&quot;20148&quot; value=&quot;5&quot;/&gt;&lt;property id=&quot;20300&quot; value=&quot;Slide 47 - &amp;quot;Modifications with wrong NIIN&amp;quot;&quot;/&gt;&lt;property id=&quot;20307&quot; value=&quot;474&quot;/&gt;&lt;/object&gt;&lt;object type=&quot;3&quot; unique_id=&quot;177583&quot;&gt;&lt;property id=&quot;20148&quot; value=&quot;5&quot;/&gt;&lt;property id=&quot;20300&quot; value=&quot;Slide 48 - &amp;quot;Incorrect Recording Instructions&amp;quot;&quot;/&gt;&lt;property id=&quot;20307&quot; value=&quot;475&quot;/&gt;&lt;/object&gt;&lt;object type=&quot;3&quot; unique_id=&quot;177584&quot;&gt;&lt;property id=&quot;20148&quot; value=&quot;5&quot;/&gt;&lt;property id=&quot;20300&quot; value=&quot;Slide 49 - &amp;quot;MI Parent-Child Relationship&amp;quot;&quot;/&gt;&lt;property id=&quot;20307&quot; value=&quot;467&quot;/&gt;&lt;/object&gt;&lt;object type=&quot;3&quot; unique_id=&quot;177585&quot;&gt;&lt;property id=&quot;20148&quot; value=&quot;5&quot;/&gt;&lt;property id=&quot;20300&quot; value=&quot;Slide 50 - &amp;quot;Summary&amp;quot;&quot;/&gt;&lt;property id=&quot;20307&quot; value=&quot;533&quot;/&gt;&lt;/object&gt;&lt;/object&gt;&lt;object type=&quot;8&quot; unique_id=&quot;10072&quot;&gt;&lt;/object&gt;&lt;/object&gt;&lt;/database&gt;"/>
  <p:tag name="SECTOMILLISECCONVERTED" val="1"/>
</p:tagLst>
</file>

<file path=ppt/theme/theme1.xml><?xml version="1.0" encoding="utf-8"?>
<a:theme xmlns:a="http://schemas.openxmlformats.org/drawingml/2006/main" name="2_MRTC_PPT">
  <a:themeElements>
    <a:clrScheme name="Marine Corps 1">
      <a:dk1>
        <a:sysClr val="windowText" lastClr="000000"/>
      </a:dk1>
      <a:lt1>
        <a:sysClr val="window" lastClr="FFFFFF"/>
      </a:lt1>
      <a:dk2>
        <a:srgbClr val="494429"/>
      </a:dk2>
      <a:lt2>
        <a:srgbClr val="EEECE1"/>
      </a:lt2>
      <a:accent1>
        <a:srgbClr val="938953"/>
      </a:accent1>
      <a:accent2>
        <a:srgbClr val="DDD9C3"/>
      </a:accent2>
      <a:accent3>
        <a:srgbClr val="76923C"/>
      </a:accent3>
      <a:accent4>
        <a:srgbClr val="C3D69B"/>
      </a:accent4>
      <a:accent5>
        <a:srgbClr val="CC0000"/>
      </a:accent5>
      <a:accent6>
        <a:srgbClr val="FFFF66"/>
      </a:accent6>
      <a:hlink>
        <a:srgbClr val="0000FF"/>
      </a:hlink>
      <a:folHlink>
        <a:srgbClr val="800080"/>
      </a:folHlink>
    </a:clrScheme>
    <a:fontScheme name="P&amp;R 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P&amp;R 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mp;R 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mp;R 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mp;R 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mp;R 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mp;R 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mp;R 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amp;R blank presentation 8">
        <a:dk1>
          <a:srgbClr val="000000"/>
        </a:dk1>
        <a:lt1>
          <a:srgbClr val="FFFFFF"/>
        </a:lt1>
        <a:dk2>
          <a:srgbClr val="000000"/>
        </a:dk2>
        <a:lt2>
          <a:srgbClr val="808080"/>
        </a:lt2>
        <a:accent1>
          <a:srgbClr val="FF0000"/>
        </a:accent1>
        <a:accent2>
          <a:srgbClr val="339933"/>
        </a:accent2>
        <a:accent3>
          <a:srgbClr val="FFFFFF"/>
        </a:accent3>
        <a:accent4>
          <a:srgbClr val="000000"/>
        </a:accent4>
        <a:accent5>
          <a:srgbClr val="FFAAAA"/>
        </a:accent5>
        <a:accent6>
          <a:srgbClr val="2D8A2D"/>
        </a:accent6>
        <a:hlink>
          <a:srgbClr val="000099"/>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RTC_PPT" id="{4A692731-2FF3-40F2-BE76-AB8894A07860}" vid="{F801BE77-0ADD-4103-923F-6C617775D6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9858E01074F34FB3619029F2C12652" ma:contentTypeVersion="0" ma:contentTypeDescription="Create a new document." ma:contentTypeScope="" ma:versionID="1fdc8196431415e85f6308acd593f5c6">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AAB92419-5476-4ABF-813D-C77F5262D4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27BF44B8-5699-4D7D-BA27-C10A20314363}">
  <ds:schemaRefs>
    <ds:schemaRef ds:uri="http://schemas.microsoft.com/office/2006/documentManagement/types"/>
    <ds:schemaRef ds:uri="http://purl.org/dc/dcmitype/"/>
    <ds:schemaRef ds:uri="http://www.w3.org/XML/1998/namespace"/>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88</TotalTime>
  <Words>2725</Words>
  <Application>Microsoft Office PowerPoint</Application>
  <PresentationFormat>On-screen Show (4:3)</PresentationFormat>
  <Paragraphs>325</Paragraphs>
  <Slides>56</Slides>
  <Notes>40</Notes>
  <HiddenSlides>3</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Times New Roman</vt:lpstr>
      <vt:lpstr>Wingdings</vt:lpstr>
      <vt:lpstr>Wingdings 2</vt:lpstr>
      <vt:lpstr>2_MRTC_PPT</vt:lpstr>
      <vt:lpstr>Materiel Readiness Training Cell (MRTC)</vt:lpstr>
      <vt:lpstr>Overview</vt:lpstr>
      <vt:lpstr>Topics</vt:lpstr>
      <vt:lpstr> Definition of Modifications </vt:lpstr>
      <vt:lpstr> Purpose for Modifications </vt:lpstr>
      <vt:lpstr>Modification Example LAV-25 Gunners Blast Shield</vt:lpstr>
      <vt:lpstr>PowerPoint Presentation</vt:lpstr>
      <vt:lpstr>Where do they come from?</vt:lpstr>
      <vt:lpstr>PowerPoint Presentation</vt:lpstr>
      <vt:lpstr>Categories</vt:lpstr>
      <vt:lpstr>Categories</vt:lpstr>
      <vt:lpstr>Categories</vt:lpstr>
      <vt:lpstr>Categories</vt:lpstr>
      <vt:lpstr>PowerPoint Presentation</vt:lpstr>
      <vt:lpstr>Responsibilities</vt:lpstr>
      <vt:lpstr>PowerPoint Presentation</vt:lpstr>
      <vt:lpstr>Initial Receipt of Equipment</vt:lpstr>
      <vt:lpstr>Initial Receipt of Equipment</vt:lpstr>
      <vt:lpstr>PowerPoint Presentation</vt:lpstr>
      <vt:lpstr>New Modification Instructions </vt:lpstr>
      <vt:lpstr>Modification Instructions in GCSS-MC: Worklist Notification</vt:lpstr>
      <vt:lpstr>New Modification Instructions</vt:lpstr>
      <vt:lpstr>Modification Instruction Report</vt:lpstr>
      <vt:lpstr>Modification Instruction Report</vt:lpstr>
      <vt:lpstr>Modification Instruction Report</vt:lpstr>
      <vt:lpstr>Pulling a Modification Instructions Report</vt:lpstr>
      <vt:lpstr>Pulling a Modification Instructions Report</vt:lpstr>
      <vt:lpstr>Pulling a Modification Instructions Report</vt:lpstr>
      <vt:lpstr>Practical Application</vt:lpstr>
      <vt:lpstr>PowerPoint Presentation</vt:lpstr>
      <vt:lpstr>Modification Instructions</vt:lpstr>
      <vt:lpstr>Advanced Search</vt:lpstr>
      <vt:lpstr>Advanced Search</vt:lpstr>
      <vt:lpstr>Advanced Search</vt:lpstr>
      <vt:lpstr>Advanced Search</vt:lpstr>
      <vt:lpstr>Advanced Search</vt:lpstr>
      <vt:lpstr>Advanced Search</vt:lpstr>
      <vt:lpstr>Advanced Search</vt:lpstr>
      <vt:lpstr>Advanced Search</vt:lpstr>
      <vt:lpstr>PowerPoint Presentation</vt:lpstr>
      <vt:lpstr>Modification Instructions</vt:lpstr>
      <vt:lpstr>Modification Trends </vt:lpstr>
      <vt:lpstr>Creating Local  Modification Instructions</vt:lpstr>
      <vt:lpstr>MI Parent-Child Relationship</vt:lpstr>
      <vt:lpstr>Correcting Locally-Created  Modification Instructions</vt:lpstr>
      <vt:lpstr>Modification Instructions Issues</vt:lpstr>
      <vt:lpstr>Short Title and PCN not Changed</vt:lpstr>
      <vt:lpstr>Effect in GCSS-MC</vt:lpstr>
      <vt:lpstr>Modification Cancellation</vt:lpstr>
      <vt:lpstr>Modification Cancellation</vt:lpstr>
      <vt:lpstr>Modifications with wrong NIIN</vt:lpstr>
      <vt:lpstr>Incorrect Recording Instructions</vt:lpstr>
      <vt:lpstr>MI Parent-Child Relationship</vt:lpstr>
      <vt:lpstr>Centralized Modification Control Records</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Readiness Training Cell (MRTC)</dc:title>
  <dc:creator>MFrench@LOGIS-TECH.com</dc:creator>
  <cp:lastModifiedBy>Vance Boulanger</cp:lastModifiedBy>
  <cp:revision>18</cp:revision>
  <dcterms:created xsi:type="dcterms:W3CDTF">2014-08-18T10:06:32Z</dcterms:created>
  <dcterms:modified xsi:type="dcterms:W3CDTF">2015-02-25T14:53:19Z</dcterms:modified>
</cp:coreProperties>
</file>